
<file path=[Content_Types].xml><?xml version="1.0" encoding="utf-8"?>
<Types xmlns="http://schemas.openxmlformats.org/package/2006/content-types">
  <Default Extension="tmp" ContentType="image/p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20" r:id="rId3"/>
    <p:sldId id="314" r:id="rId4"/>
    <p:sldId id="257" r:id="rId5"/>
    <p:sldId id="300" r:id="rId6"/>
    <p:sldId id="260" r:id="rId7"/>
    <p:sldId id="258" r:id="rId8"/>
    <p:sldId id="259" r:id="rId9"/>
    <p:sldId id="261" r:id="rId10"/>
    <p:sldId id="311" r:id="rId11"/>
    <p:sldId id="313" r:id="rId12"/>
    <p:sldId id="318" r:id="rId13"/>
    <p:sldId id="301" r:id="rId14"/>
    <p:sldId id="269" r:id="rId15"/>
    <p:sldId id="271" r:id="rId16"/>
    <p:sldId id="272" r:id="rId17"/>
    <p:sldId id="273" r:id="rId18"/>
    <p:sldId id="270" r:id="rId19"/>
    <p:sldId id="274" r:id="rId20"/>
    <p:sldId id="302" r:id="rId21"/>
    <p:sldId id="265" r:id="rId22"/>
    <p:sldId id="266" r:id="rId23"/>
    <p:sldId id="267" r:id="rId24"/>
    <p:sldId id="262" r:id="rId25"/>
    <p:sldId id="268" r:id="rId26"/>
    <p:sldId id="263" r:id="rId27"/>
    <p:sldId id="276" r:id="rId28"/>
    <p:sldId id="275" r:id="rId29"/>
    <p:sldId id="316" r:id="rId30"/>
    <p:sldId id="277" r:id="rId31"/>
    <p:sldId id="278" r:id="rId32"/>
    <p:sldId id="279" r:id="rId33"/>
    <p:sldId id="297" r:id="rId34"/>
    <p:sldId id="280" r:id="rId35"/>
    <p:sldId id="281" r:id="rId36"/>
    <p:sldId id="282" r:id="rId37"/>
    <p:sldId id="283" r:id="rId38"/>
    <p:sldId id="284" r:id="rId39"/>
    <p:sldId id="317" r:id="rId40"/>
    <p:sldId id="285" r:id="rId41"/>
    <p:sldId id="289" r:id="rId42"/>
    <p:sldId id="286" r:id="rId43"/>
    <p:sldId id="287" r:id="rId44"/>
    <p:sldId id="303" r:id="rId45"/>
    <p:sldId id="288" r:id="rId46"/>
    <p:sldId id="290" r:id="rId47"/>
    <p:sldId id="310" r:id="rId48"/>
    <p:sldId id="309" r:id="rId49"/>
    <p:sldId id="291" r:id="rId50"/>
    <p:sldId id="292" r:id="rId51"/>
    <p:sldId id="293" r:id="rId52"/>
    <p:sldId id="319" r:id="rId53"/>
    <p:sldId id="294" r:id="rId54"/>
    <p:sldId id="296" r:id="rId55"/>
    <p:sldId id="298" r:id="rId56"/>
    <p:sldId id="299" r:id="rId57"/>
    <p:sldId id="308"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3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t>2019/2/25</a:t>
            </a:fld>
            <a:endParaRPr lang="zh-CN"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t>‹#›</a:t>
            </a:fld>
            <a:endParaRPr lang="zh-CN"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 Id="rId5" Type="http://schemas.openxmlformats.org/officeDocument/2006/relationships/image" Target="../media/image18.tmp"/><Relationship Id="rId4" Type="http://schemas.openxmlformats.org/officeDocument/2006/relationships/image" Target="../media/image17.tm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第一章 绪论</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584296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推荐系统对商家的作用</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Netflix</a:t>
            </a:r>
            <a:r>
              <a:rPr lang="zh-CN" altLang="en-US" dirty="0">
                <a:latin typeface="Times New Roman" panose="02020603050405020304" pitchFamily="18" charset="0"/>
                <a:cs typeface="Times New Roman" panose="02020603050405020304" pitchFamily="18" charset="0"/>
              </a:rPr>
              <a:t>每年</a:t>
            </a:r>
            <a:r>
              <a:rPr lang="en-US" altLang="zh-CN" dirty="0">
                <a:latin typeface="Times New Roman" panose="02020603050405020304" pitchFamily="18" charset="0"/>
                <a:cs typeface="Times New Roman" panose="02020603050405020304" pitchFamily="18" charset="0"/>
              </a:rPr>
              <a:t>2/3</a:t>
            </a:r>
            <a:r>
              <a:rPr lang="zh-CN" altLang="en-US" dirty="0">
                <a:latin typeface="Times New Roman" panose="02020603050405020304" pitchFamily="18" charset="0"/>
                <a:cs typeface="Times New Roman" panose="02020603050405020304" pitchFamily="18" charset="0"/>
              </a:rPr>
              <a:t>的观看</a:t>
            </a:r>
            <a:r>
              <a:rPr lang="zh-CN" altLang="en-US" dirty="0" smtClean="0">
                <a:latin typeface="Times New Roman" panose="02020603050405020304" pitchFamily="18" charset="0"/>
                <a:cs typeface="Times New Roman" panose="02020603050405020304" pitchFamily="18" charset="0"/>
              </a:rPr>
              <a:t>电影</a:t>
            </a:r>
            <a:r>
              <a:rPr lang="zh-CN" altLang="en-US" dirty="0">
                <a:latin typeface="Times New Roman" panose="02020603050405020304" pitchFamily="18" charset="0"/>
                <a:cs typeface="Times New Roman" panose="02020603050405020304" pitchFamily="18" charset="0"/>
              </a:rPr>
              <a:t>来自</a:t>
            </a:r>
            <a:r>
              <a:rPr lang="zh-CN" altLang="en-US" dirty="0" smtClean="0">
                <a:latin typeface="Times New Roman" panose="02020603050405020304" pitchFamily="18" charset="0"/>
                <a:cs typeface="Times New Roman" panose="02020603050405020304" pitchFamily="18" charset="0"/>
              </a:rPr>
              <a:t>推荐</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Google news</a:t>
            </a:r>
            <a:r>
              <a:rPr lang="zh-CN" altLang="en-US" dirty="0">
                <a:latin typeface="Times New Roman" panose="02020603050405020304" pitchFamily="18" charset="0"/>
                <a:cs typeface="Times New Roman" panose="02020603050405020304" pitchFamily="18" charset="0"/>
              </a:rPr>
              <a:t>推荐系统能带来额外</a:t>
            </a:r>
            <a:r>
              <a:rPr lang="en-US" altLang="zh-CN" dirty="0">
                <a:latin typeface="Times New Roman" panose="02020603050405020304" pitchFamily="18" charset="0"/>
                <a:cs typeface="Times New Roman" panose="02020603050405020304" pitchFamily="18" charset="0"/>
              </a:rPr>
              <a:t>38%</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点击</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亚马逊每年</a:t>
            </a:r>
            <a:r>
              <a:rPr lang="en-US" altLang="zh-CN" dirty="0">
                <a:latin typeface="Times New Roman" panose="02020603050405020304" pitchFamily="18" charset="0"/>
                <a:cs typeface="Times New Roman" panose="02020603050405020304" pitchFamily="18" charset="0"/>
              </a:rPr>
              <a:t>35%</a:t>
            </a:r>
            <a:r>
              <a:rPr lang="zh-CN" altLang="en-US" dirty="0">
                <a:latin typeface="Times New Roman" panose="02020603050405020304" pitchFamily="18" charset="0"/>
                <a:cs typeface="Times New Roman" panose="02020603050405020304" pitchFamily="18" charset="0"/>
              </a:rPr>
              <a:t>的销售额都来源于它的</a:t>
            </a:r>
            <a:r>
              <a:rPr lang="zh-CN" altLang="en-US" dirty="0" smtClean="0">
                <a:latin typeface="Times New Roman" panose="02020603050405020304" pitchFamily="18" charset="0"/>
                <a:cs typeface="Times New Roman" panose="02020603050405020304" pitchFamily="18" charset="0"/>
              </a:rPr>
              <a:t>推荐</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头条半数以上新闻和广告点击来源于推荐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4077072"/>
            <a:ext cx="5887272" cy="2657846"/>
          </a:xfrm>
          <a:prstGeom prst="rect">
            <a:avLst/>
          </a:prstGeom>
        </p:spPr>
      </p:pic>
      <p:sp>
        <p:nvSpPr>
          <p:cNvPr id="8" name="下箭头 7"/>
          <p:cNvSpPr/>
          <p:nvPr/>
        </p:nvSpPr>
        <p:spPr>
          <a:xfrm rot="18880691">
            <a:off x="769755" y="518426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78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推荐系统对用户的作用</a:t>
            </a:r>
            <a:endParaRPr lang="zh-CN" altLang="en-US" dirty="0"/>
          </a:p>
        </p:txBody>
      </p:sp>
      <p:sp>
        <p:nvSpPr>
          <p:cNvPr id="3" name="内容占位符 2"/>
          <p:cNvSpPr>
            <a:spLocks noGrp="1"/>
          </p:cNvSpPr>
          <p:nvPr>
            <p:ph idx="1"/>
          </p:nvPr>
        </p:nvSpPr>
        <p:spPr/>
        <p:txBody>
          <a:bodyPr/>
          <a:lstStyle/>
          <a:p>
            <a:r>
              <a:rPr lang="zh-CN" altLang="en-US" dirty="0" smtClean="0"/>
              <a:t>找到需要的物品</a:t>
            </a:r>
            <a:r>
              <a:rPr lang="en-US" altLang="zh-CN" dirty="0" smtClean="0"/>
              <a:t>(</a:t>
            </a:r>
            <a:r>
              <a:rPr lang="zh-CN" altLang="en-US" dirty="0" smtClean="0"/>
              <a:t>推荐系统中被推荐的内容统称</a:t>
            </a:r>
            <a:r>
              <a:rPr lang="en-US" altLang="zh-CN" dirty="0" smtClean="0"/>
              <a:t>item</a:t>
            </a:r>
            <a:r>
              <a:rPr lang="zh-CN" altLang="en-US" dirty="0" smtClean="0"/>
              <a:t>，即物品</a:t>
            </a:r>
            <a:r>
              <a:rPr lang="en-US" altLang="zh-CN" dirty="0" smtClean="0"/>
              <a:t>)</a:t>
            </a:r>
          </a:p>
          <a:p>
            <a:r>
              <a:rPr lang="zh-CN" altLang="en-US" dirty="0" smtClean="0"/>
              <a:t>找到感兴趣的物品</a:t>
            </a:r>
            <a:endParaRPr lang="en-US" altLang="zh-CN" dirty="0" smtClean="0"/>
          </a:p>
          <a:p>
            <a:r>
              <a:rPr lang="zh-CN" altLang="en-US" dirty="0"/>
              <a:t>发现新的</a:t>
            </a:r>
            <a:r>
              <a:rPr lang="zh-CN" altLang="en-US" dirty="0" smtClean="0"/>
              <a:t>兴趣</a:t>
            </a:r>
            <a:endParaRPr lang="en-US" altLang="zh-CN" dirty="0" smtClean="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414" y="3109370"/>
            <a:ext cx="5096586" cy="3105583"/>
          </a:xfrm>
          <a:prstGeom prst="rect">
            <a:avLst/>
          </a:prstGeom>
        </p:spPr>
      </p:pic>
    </p:spTree>
    <p:extLst>
      <p:ext uri="{BB962C8B-B14F-4D97-AF65-F5344CB8AC3E}">
        <p14:creationId xmlns:p14="http://schemas.microsoft.com/office/powerpoint/2010/main" val="1254043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推荐系统的结构</a:t>
            </a:r>
            <a:endParaRPr lang="zh-CN" altLang="en-US" dirty="0"/>
          </a:p>
        </p:txBody>
      </p:sp>
      <p:sp>
        <p:nvSpPr>
          <p:cNvPr id="3" name="内容占位符 2"/>
          <p:cNvSpPr>
            <a:spLocks noGrp="1"/>
          </p:cNvSpPr>
          <p:nvPr>
            <p:ph idx="1"/>
          </p:nvPr>
        </p:nvSpPr>
        <p:spPr/>
        <p:txBody>
          <a:bodyPr/>
          <a:lstStyle/>
          <a:p>
            <a:r>
              <a:rPr lang="zh-CN" altLang="en-US" dirty="0" smtClean="0"/>
              <a:t>推荐系统分为线上和线下两部分，模型的训练工作</a:t>
            </a:r>
            <a:r>
              <a:rPr lang="en-US" altLang="zh-CN" dirty="0" smtClean="0"/>
              <a:t>(</a:t>
            </a:r>
            <a:r>
              <a:rPr lang="zh-CN" altLang="en-US" dirty="0" smtClean="0"/>
              <a:t>比如协同过滤中近邻的计算</a:t>
            </a:r>
            <a:r>
              <a:rPr lang="en-US" altLang="zh-CN" dirty="0" smtClean="0"/>
              <a:t>)</a:t>
            </a:r>
            <a:r>
              <a:rPr lang="zh-CN" altLang="en-US" dirty="0" smtClean="0"/>
              <a:t>需要在线下完成，在线上对用户进行推荐。</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039" y="3284984"/>
            <a:ext cx="7240010" cy="3400900"/>
          </a:xfrm>
          <a:prstGeom prst="rect">
            <a:avLst/>
          </a:prstGeom>
        </p:spPr>
      </p:pic>
    </p:spTree>
    <p:extLst>
      <p:ext uri="{BB962C8B-B14F-4D97-AF65-F5344CB8AC3E}">
        <p14:creationId xmlns:p14="http://schemas.microsoft.com/office/powerpoint/2010/main" val="596662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64904"/>
            <a:ext cx="8305800" cy="1143000"/>
          </a:xfrm>
        </p:spPr>
        <p:txBody>
          <a:bodyPr/>
          <a:lstStyle/>
          <a:p>
            <a:pPr algn="ctr"/>
            <a:r>
              <a:rPr lang="zh-CN" altLang="en-US" dirty="0"/>
              <a:t>推荐系统与搜索引擎</a:t>
            </a:r>
          </a:p>
        </p:txBody>
      </p:sp>
    </p:spTree>
    <p:extLst>
      <p:ext uri="{BB962C8B-B14F-4D97-AF65-F5344CB8AC3E}">
        <p14:creationId xmlns:p14="http://schemas.microsoft.com/office/powerpoint/2010/main" val="3263638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推荐系统与搜索引擎</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2132856"/>
            <a:ext cx="5652649" cy="4389437"/>
          </a:xfrm>
        </p:spPr>
      </p:pic>
    </p:spTree>
    <p:extLst>
      <p:ext uri="{BB962C8B-B14F-4D97-AF65-F5344CB8AC3E}">
        <p14:creationId xmlns:p14="http://schemas.microsoft.com/office/powerpoint/2010/main" val="48566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马太效应</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马太效应</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MattnewEffect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是</a:t>
            </a:r>
            <a:r>
              <a:rPr lang="zh-CN" altLang="en-US" dirty="0">
                <a:latin typeface="Times New Roman" panose="02020603050405020304" pitchFamily="18" charset="0"/>
                <a:cs typeface="Times New Roman" panose="02020603050405020304" pitchFamily="18" charset="0"/>
              </a:rPr>
              <a:t>指强者愈强、弱者愈弱的现象。搜索引擎就非常充分的体现了</a:t>
            </a:r>
            <a:r>
              <a:rPr lang="zh-CN" altLang="en-US" dirty="0" smtClean="0">
                <a:latin typeface="Times New Roman" panose="02020603050405020304" pitchFamily="18" charset="0"/>
                <a:cs typeface="Times New Roman" panose="02020603050405020304" pitchFamily="18" charset="0"/>
              </a:rPr>
              <a:t>马太效应，被点击越多的网页在搜索结果中就会排得越靠前。</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除了搜索引擎外，早期的推荐系统</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包括那些推荐系统的雏形，比如蚂蚁找食物</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以及现在的非个性化推荐系统也遵循马太效应，但由于每个人的口味不同，用户除了希望找到符合自己口味的物品外，还希望推荐结果具有惊喜性，所以个性化的推荐系统遵循另外一个效应</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长尾理论。</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2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长</a:t>
            </a:r>
            <a:r>
              <a:rPr lang="zh-CN" altLang="en-US" dirty="0"/>
              <a:t>尾理论</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由于每</a:t>
            </a:r>
            <a:r>
              <a:rPr lang="zh-CN" altLang="en-US" dirty="0">
                <a:latin typeface="Times New Roman" panose="02020603050405020304" pitchFamily="18" charset="0"/>
                <a:cs typeface="Times New Roman" panose="02020603050405020304" pitchFamily="18" charset="0"/>
              </a:rPr>
              <a:t>一个人的品味和偏好都并非和主流人群完全</a:t>
            </a:r>
            <a:r>
              <a:rPr lang="zh-CN" altLang="en-US" dirty="0" smtClean="0">
                <a:latin typeface="Times New Roman" panose="02020603050405020304" pitchFamily="18" charset="0"/>
                <a:cs typeface="Times New Roman" panose="02020603050405020304" pitchFamily="18" charset="0"/>
              </a:rPr>
              <a:t>一致，长尾理论的提出者</a:t>
            </a:r>
            <a:r>
              <a:rPr lang="en-US" altLang="zh-CN" dirty="0">
                <a:latin typeface="Times New Roman" panose="02020603050405020304" pitchFamily="18" charset="0"/>
                <a:cs typeface="Times New Roman" panose="02020603050405020304" pitchFamily="18" charset="0"/>
              </a:rPr>
              <a:t>Chris</a:t>
            </a:r>
            <a:r>
              <a:rPr lang="zh-CN" altLang="en-US" dirty="0">
                <a:latin typeface="Times New Roman" panose="02020603050405020304" pitchFamily="18" charset="0"/>
                <a:cs typeface="Times New Roman" panose="02020603050405020304" pitchFamily="18" charset="0"/>
              </a:rPr>
              <a:t>指出：当我们发现得越多，我们就越能体会到我们需要更多的选择</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341" y="3645024"/>
            <a:ext cx="4915586" cy="2581635"/>
          </a:xfrm>
          <a:prstGeom prst="rect">
            <a:avLst/>
          </a:prstGeom>
        </p:spPr>
      </p:pic>
    </p:spTree>
    <p:extLst>
      <p:ext uri="{BB962C8B-B14F-4D97-AF65-F5344CB8AC3E}">
        <p14:creationId xmlns:p14="http://schemas.microsoft.com/office/powerpoint/2010/main" val="110164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长尾理论</a:t>
            </a:r>
            <a:endParaRPr lang="zh-CN" altLang="en-US" dirty="0"/>
          </a:p>
        </p:txBody>
      </p:sp>
      <p:sp>
        <p:nvSpPr>
          <p:cNvPr id="3" name="内容占位符 2"/>
          <p:cNvSpPr>
            <a:spLocks noGrp="1"/>
          </p:cNvSpPr>
          <p:nvPr>
            <p:ph idx="1"/>
          </p:nvPr>
        </p:nvSpPr>
        <p:spPr/>
        <p:txBody>
          <a:bodyPr>
            <a:normAutofit/>
          </a:bodyPr>
          <a:lstStyle/>
          <a:p>
            <a:r>
              <a:rPr lang="zh-CN" altLang="en-US" dirty="0" smtClean="0"/>
              <a:t>因为</a:t>
            </a:r>
            <a:r>
              <a:rPr lang="zh-CN" altLang="en-US" dirty="0"/>
              <a:t>用户对长尾内容通常是陌生的，无法主动搜索，唯有通过推荐的方式，引起用户的注意，发掘出用户的兴趣，</a:t>
            </a:r>
            <a:r>
              <a:rPr lang="zh-CN" altLang="en-US" dirty="0" smtClean="0"/>
              <a:t>帮助用户</a:t>
            </a:r>
            <a:r>
              <a:rPr lang="zh-CN" altLang="en-US" dirty="0"/>
              <a:t>做出最终的</a:t>
            </a:r>
            <a:r>
              <a:rPr lang="zh-CN" altLang="en-US" dirty="0" smtClean="0"/>
              <a:t>选择，所以冷门物品需要推荐系统。</a:t>
            </a:r>
            <a:endParaRPr lang="en-US" altLang="zh-CN" dirty="0" smtClean="0"/>
          </a:p>
          <a:p>
            <a:r>
              <a:rPr lang="zh-CN" altLang="en-US" dirty="0"/>
              <a:t>只依赖最热门内容的另一个不易察觉的危险是潜在用户的流失：因为只依赖爆款虽然能吸引一批</a:t>
            </a:r>
            <a:r>
              <a:rPr lang="zh-CN" altLang="en-US" dirty="0" smtClean="0"/>
              <a:t>用户，</a:t>
            </a:r>
            <a:r>
              <a:rPr lang="zh-CN" altLang="en-US" dirty="0"/>
              <a:t>但同时也悄悄排斥了对这些热门内容并不感冒的</a:t>
            </a:r>
            <a:r>
              <a:rPr lang="zh-CN" altLang="en-US" dirty="0" smtClean="0"/>
              <a:t>用户，如果被吸引的用户兴趣发生转变，将会面临很大的风险，所以推荐系统的推荐结果中也必须有冷门物品的位置。</a:t>
            </a:r>
            <a:endParaRPr lang="zh-CN" altLang="en-US" dirty="0"/>
          </a:p>
        </p:txBody>
      </p:sp>
    </p:spTree>
    <p:extLst>
      <p:ext uri="{BB962C8B-B14F-4D97-AF65-F5344CB8AC3E}">
        <p14:creationId xmlns:p14="http://schemas.microsoft.com/office/powerpoint/2010/main" val="162341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推荐系统与搜索引擎</a:t>
            </a:r>
          </a:p>
        </p:txBody>
      </p:sp>
      <p:sp>
        <p:nvSpPr>
          <p:cNvPr id="11" name="内容占位符 10"/>
          <p:cNvSpPr>
            <a:spLocks noGrp="1"/>
          </p:cNvSpPr>
          <p:nvPr>
            <p:ph idx="1"/>
          </p:nvPr>
        </p:nvSpPr>
        <p:spPr/>
        <p:txBody>
          <a:bodyPr/>
          <a:lstStyle/>
          <a:p>
            <a:r>
              <a:rPr lang="zh-CN" altLang="en-US" dirty="0" smtClean="0"/>
              <a:t>近年来，搜索引擎也融入了推荐系统的元素。</a:t>
            </a:r>
            <a:endParaRPr lang="zh-CN" altLang="en-US" dirty="0"/>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22976"/>
            <a:ext cx="8430210" cy="4237526"/>
          </a:xfrm>
          <a:prstGeom prst="rect">
            <a:avLst/>
          </a:prstGeom>
        </p:spPr>
      </p:pic>
    </p:spTree>
    <p:extLst>
      <p:ext uri="{BB962C8B-B14F-4D97-AF65-F5344CB8AC3E}">
        <p14:creationId xmlns:p14="http://schemas.microsoft.com/office/powerpoint/2010/main" val="696259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推荐系统与搜索引擎</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推荐系统同样需要搜索引擎的技术</a:t>
            </a:r>
            <a:r>
              <a:rPr lang="zh-CN" altLang="en-US" dirty="0">
                <a:latin typeface="Times New Roman" panose="02020603050405020304" pitchFamily="18" charset="0"/>
                <a:cs typeface="Times New Roman" panose="02020603050405020304" pitchFamily="18" charset="0"/>
              </a:rPr>
              <a:t>支持</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搜索引擎解决运算性能的一个重要的数据结构是倒排索引</a:t>
            </a:r>
            <a:r>
              <a:rPr lang="zh-CN" altLang="en-US" dirty="0" smtClean="0">
                <a:latin typeface="Times New Roman" panose="02020603050405020304" pitchFamily="18" charset="0"/>
                <a:cs typeface="Times New Roman" panose="02020603050405020304" pitchFamily="18" charset="0"/>
              </a:rPr>
              <a:t>技术，而在</a:t>
            </a:r>
            <a:r>
              <a:rPr lang="zh-CN" altLang="en-US" dirty="0">
                <a:latin typeface="Times New Roman" panose="02020603050405020304" pitchFamily="18" charset="0"/>
                <a:cs typeface="Times New Roman" panose="02020603050405020304" pitchFamily="18" charset="0"/>
              </a:rPr>
              <a:t>推荐系统中，一类重要算法是基于内容的</a:t>
            </a:r>
            <a:r>
              <a:rPr lang="zh-CN" altLang="en-US" dirty="0" smtClean="0">
                <a:latin typeface="Times New Roman" panose="02020603050405020304" pitchFamily="18" charset="0"/>
                <a:cs typeface="Times New Roman" panose="02020603050405020304" pitchFamily="18" charset="0"/>
              </a:rPr>
              <a:t>推荐，</a:t>
            </a:r>
            <a:r>
              <a:rPr lang="zh-CN" altLang="en-US" dirty="0">
                <a:latin typeface="Times New Roman" panose="02020603050405020304" pitchFamily="18" charset="0"/>
                <a:cs typeface="Times New Roman" panose="02020603050405020304" pitchFamily="18" charset="0"/>
              </a:rPr>
              <a:t>这其中大量运用了倒排索引、查询、结果归并等</a:t>
            </a:r>
            <a:r>
              <a:rPr lang="zh-CN" altLang="en-US" dirty="0" smtClean="0">
                <a:latin typeface="Times New Roman" panose="02020603050405020304" pitchFamily="18" charset="0"/>
                <a:cs typeface="Times New Roman" panose="02020603050405020304" pitchFamily="18" charset="0"/>
              </a:rPr>
              <a:t>方法。</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面对新用户，由于缺少用户信息，推荐系统最稳妥的办法就是推荐最热门的物品给用户。</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在搜索引擎领域有一个广泛使用的算法</a:t>
            </a:r>
            <a:r>
              <a:rPr lang="en-US" altLang="zh-CN" dirty="0" smtClean="0">
                <a:latin typeface="Times New Roman" panose="02020603050405020304" pitchFamily="18" charset="0"/>
                <a:cs typeface="Times New Roman" panose="02020603050405020304" pitchFamily="18" charset="0"/>
              </a:rPr>
              <a:t>——PageRank</a:t>
            </a:r>
            <a:r>
              <a:rPr lang="zh-CN" altLang="en-US" dirty="0" smtClean="0">
                <a:latin typeface="Times New Roman" panose="02020603050405020304" pitchFamily="18" charset="0"/>
                <a:cs typeface="Times New Roman" panose="02020603050405020304" pitchFamily="18" charset="0"/>
              </a:rPr>
              <a:t>，而在推荐系统领域有基于该算法的推荐算法</a:t>
            </a:r>
            <a:r>
              <a:rPr lang="en-US" altLang="zh-CN" dirty="0" err="1" smtClean="0">
                <a:latin typeface="Times New Roman" panose="02020603050405020304" pitchFamily="18" charset="0"/>
                <a:cs typeface="Times New Roman" panose="02020603050405020304" pitchFamily="18" charset="0"/>
              </a:rPr>
              <a:t>PersonRank</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ItemRank</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284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本学期规划</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协同过滤推荐</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周</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基于关联规则的推荐</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周</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基于内容的推荐</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周</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其他内容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介绍性</a:t>
            </a:r>
            <a:r>
              <a:rPr lang="en-US" altLang="zh-CN" dirty="0" smtClean="0">
                <a:latin typeface="Times New Roman" panose="02020603050405020304" pitchFamily="18" charset="0"/>
                <a:cs typeface="Times New Roman" panose="02020603050405020304" pitchFamily="18" charset="0"/>
              </a:rPr>
              <a:t>)1.5</a:t>
            </a:r>
            <a:r>
              <a:rPr lang="zh-CN" altLang="en-US" dirty="0" smtClean="0">
                <a:latin typeface="Times New Roman" panose="02020603050405020304" pitchFamily="18" charset="0"/>
                <a:cs typeface="Times New Roman" panose="02020603050405020304" pitchFamily="18" charset="0"/>
              </a:rPr>
              <a:t>周</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复习</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周</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考试</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考察</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1388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7200" y="2502024"/>
            <a:ext cx="8305800" cy="1143000"/>
          </a:xfrm>
        </p:spPr>
        <p:txBody>
          <a:bodyPr/>
          <a:lstStyle/>
          <a:p>
            <a:pPr algn="ctr"/>
            <a:r>
              <a:rPr lang="zh-CN" altLang="en-US" dirty="0"/>
              <a:t>推荐系统的数据和知识来源</a:t>
            </a:r>
          </a:p>
        </p:txBody>
      </p:sp>
    </p:spTree>
    <p:extLst>
      <p:ext uri="{BB962C8B-B14F-4D97-AF65-F5344CB8AC3E}">
        <p14:creationId xmlns:p14="http://schemas.microsoft.com/office/powerpoint/2010/main" val="1403655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推荐系统的数据和知识来源</a:t>
            </a:r>
          </a:p>
        </p:txBody>
      </p:sp>
      <p:sp>
        <p:nvSpPr>
          <p:cNvPr id="4" name="内容占位符 3"/>
          <p:cNvSpPr>
            <a:spLocks noGrp="1"/>
          </p:cNvSpPr>
          <p:nvPr>
            <p:ph idx="1"/>
          </p:nvPr>
        </p:nvSpPr>
        <p:spPr/>
        <p:txBody>
          <a:bodyPr/>
          <a:lstStyle/>
          <a:p>
            <a:r>
              <a:rPr lang="zh-CN" altLang="en-US" dirty="0" smtClean="0"/>
              <a:t>推荐系统是一种信息处理系统。为了实现推荐，推荐系统需要收集各种数据。但是这些数据是否被使用取决于所选择的推荐技术。</a:t>
            </a:r>
            <a:endParaRPr lang="en-US" altLang="zh-CN" dirty="0" smtClean="0"/>
          </a:p>
          <a:p>
            <a:r>
              <a:rPr lang="zh-CN" altLang="en-US" dirty="0" smtClean="0"/>
              <a:t>有的推荐技术需要较多的领域知识，比如基于内容的推荐、基于约束的推荐等；而有的推荐技术需要的领域知识较少，仅使用用户评分或者对物品的评价等基础数据，比如协同过滤推荐。</a:t>
            </a:r>
            <a:endParaRPr lang="en-US" altLang="zh-CN" dirty="0" smtClean="0"/>
          </a:p>
          <a:p>
            <a:r>
              <a:rPr lang="zh-CN" altLang="en-US" dirty="0"/>
              <a:t>无论哪</a:t>
            </a:r>
            <a:r>
              <a:rPr lang="zh-CN" altLang="en-US" dirty="0" smtClean="0"/>
              <a:t>种推荐技术，推荐系统所使用的数据一般包括三种：物品</a:t>
            </a:r>
            <a:r>
              <a:rPr lang="en-US" altLang="zh-CN" dirty="0" smtClean="0"/>
              <a:t>(item)</a:t>
            </a:r>
            <a:r>
              <a:rPr lang="zh-CN" altLang="en-US" dirty="0" smtClean="0"/>
              <a:t>、用户</a:t>
            </a:r>
            <a:r>
              <a:rPr lang="en-US" altLang="zh-CN" dirty="0" smtClean="0"/>
              <a:t>(user)</a:t>
            </a:r>
            <a:r>
              <a:rPr lang="zh-CN" altLang="en-US" dirty="0" smtClean="0"/>
              <a:t>和事务</a:t>
            </a:r>
            <a:r>
              <a:rPr lang="en-US" altLang="zh-CN" dirty="0" smtClean="0"/>
              <a:t>(</a:t>
            </a:r>
            <a:r>
              <a:rPr lang="zh-CN" altLang="en-US" dirty="0" smtClean="0"/>
              <a:t>用户和物品的关系</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3097408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推荐系统的数据和知识来源</a:t>
            </a:r>
          </a:p>
        </p:txBody>
      </p:sp>
      <p:sp>
        <p:nvSpPr>
          <p:cNvPr id="3" name="内容占位符 2"/>
          <p:cNvSpPr>
            <a:spLocks noGrp="1"/>
          </p:cNvSpPr>
          <p:nvPr>
            <p:ph idx="1"/>
          </p:nvPr>
        </p:nvSpPr>
        <p:spPr/>
        <p:txBody>
          <a:bodyPr/>
          <a:lstStyle/>
          <a:p>
            <a:r>
              <a:rPr lang="zh-CN" altLang="en-US" b="1" dirty="0" smtClean="0"/>
              <a:t>物品</a:t>
            </a:r>
            <a:r>
              <a:rPr lang="zh-CN" altLang="en-US" dirty="0" smtClean="0"/>
              <a:t>  </a:t>
            </a:r>
            <a:r>
              <a:rPr lang="zh-CN" altLang="en-US" b="1" dirty="0" smtClean="0"/>
              <a:t> </a:t>
            </a:r>
            <a:r>
              <a:rPr lang="zh-CN" altLang="en-US" dirty="0" smtClean="0"/>
              <a:t> 物品指被推荐的对象的集合。在推荐系统中，物品被描述为一系列的属性和特征，比如电影的标签</a:t>
            </a:r>
            <a:r>
              <a:rPr lang="en-US" altLang="zh-CN" dirty="0" smtClean="0"/>
              <a:t>(</a:t>
            </a:r>
            <a:r>
              <a:rPr lang="zh-CN" altLang="en-US" dirty="0" smtClean="0"/>
              <a:t>抗战、古装等</a:t>
            </a:r>
            <a:r>
              <a:rPr lang="en-US" altLang="zh-CN" dirty="0" smtClean="0"/>
              <a:t>)</a:t>
            </a:r>
          </a:p>
          <a:p>
            <a:r>
              <a:rPr lang="zh-CN" altLang="en-US" b="1" dirty="0" smtClean="0"/>
              <a:t>用户</a:t>
            </a:r>
            <a:r>
              <a:rPr lang="zh-CN" altLang="en-US" dirty="0" smtClean="0"/>
              <a:t>    推荐系统需要用户的一系列信息，但选择何种信息建模取决于所使用的推荐技术，比如：</a:t>
            </a:r>
            <a:endParaRPr lang="en-US" altLang="zh-CN" dirty="0" smtClean="0"/>
          </a:p>
          <a:p>
            <a:pPr marL="1062180" indent="-342900">
              <a:buFont typeface="Arial" panose="020B0604020202020204" pitchFamily="34" charset="0"/>
              <a:buChar char="•"/>
            </a:pPr>
            <a:r>
              <a:rPr lang="zh-CN" altLang="en-US" sz="2400" dirty="0" smtClean="0"/>
              <a:t>基于人口统计学的推荐系统中，需要用到用户的年龄、职业、受教育程度等信息；</a:t>
            </a:r>
            <a:endParaRPr lang="en-US" altLang="zh-CN" sz="2400" dirty="0" smtClean="0"/>
          </a:p>
          <a:p>
            <a:pPr marL="1062180" indent="-342900">
              <a:buFont typeface="Arial" panose="020B0604020202020204" pitchFamily="34" charset="0"/>
              <a:buChar char="•"/>
            </a:pPr>
            <a:r>
              <a:rPr lang="zh-CN" altLang="en-US" sz="2400" dirty="0"/>
              <a:t>协同过滤推荐</a:t>
            </a:r>
            <a:r>
              <a:rPr lang="zh-CN" altLang="en-US" sz="2400" dirty="0" smtClean="0"/>
              <a:t>系统中只需要用户对物品的评分信息，而用户本身的特征则不需要。</a:t>
            </a:r>
            <a:endParaRPr lang="en-US" altLang="zh-CN" sz="2400" dirty="0" smtClean="0"/>
          </a:p>
          <a:p>
            <a:pPr marL="1062180" indent="-342900">
              <a:buFont typeface="Arial" panose="020B0604020202020204" pitchFamily="34" charset="0"/>
              <a:buChar char="•"/>
            </a:pPr>
            <a:r>
              <a:rPr lang="zh-CN" altLang="en-US" sz="2400" dirty="0"/>
              <a:t>基于</a:t>
            </a:r>
            <a:r>
              <a:rPr lang="zh-CN" altLang="en-US" sz="2400" dirty="0" smtClean="0"/>
              <a:t>社区的推荐系统中则需要用户的社会关系信息。</a:t>
            </a:r>
            <a:endParaRPr lang="zh-CN" altLang="en-US" sz="2400" dirty="0"/>
          </a:p>
        </p:txBody>
      </p:sp>
    </p:spTree>
    <p:extLst>
      <p:ext uri="{BB962C8B-B14F-4D97-AF65-F5344CB8AC3E}">
        <p14:creationId xmlns:p14="http://schemas.microsoft.com/office/powerpoint/2010/main" val="3984972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推荐系统的数据和知识来源</a:t>
            </a:r>
          </a:p>
        </p:txBody>
      </p:sp>
      <p:sp>
        <p:nvSpPr>
          <p:cNvPr id="3" name="内容占位符 2"/>
          <p:cNvSpPr>
            <a:spLocks noGrp="1"/>
          </p:cNvSpPr>
          <p:nvPr>
            <p:ph idx="1"/>
          </p:nvPr>
        </p:nvSpPr>
        <p:spPr/>
        <p:txBody>
          <a:bodyPr>
            <a:normAutofit/>
          </a:bodyPr>
          <a:lstStyle/>
          <a:p>
            <a:r>
              <a:rPr lang="zh-CN" altLang="en-US" b="1" dirty="0" smtClean="0"/>
              <a:t>事务</a:t>
            </a:r>
            <a:r>
              <a:rPr lang="zh-CN" altLang="en-US" dirty="0" smtClean="0"/>
              <a:t>    通常可以将一个事务看作用户和推荐系统进行交互的一条记录。这些交互可以提供显式反馈信息，也可以提供隐式反馈信息：</a:t>
            </a:r>
            <a:endParaRPr lang="en-US" altLang="zh-CN" dirty="0" smtClean="0"/>
          </a:p>
          <a:p>
            <a:pPr marL="993600"/>
            <a:r>
              <a:rPr lang="zh-CN" altLang="en-US" sz="2400" dirty="0" smtClean="0"/>
              <a:t>显示反馈信息：评分是目前推荐系统最流行的收集方式，评分可以包括数字评分、二元制评价、标签评价</a:t>
            </a:r>
            <a:r>
              <a:rPr lang="en-US" altLang="zh-CN" sz="2400" dirty="0" smtClean="0"/>
              <a:t>(</a:t>
            </a:r>
            <a:r>
              <a:rPr lang="zh-CN" altLang="en-US" sz="2400" dirty="0" smtClean="0"/>
              <a:t>比如淘宝上评价中的快递慢、质量一般等</a:t>
            </a:r>
            <a:r>
              <a:rPr lang="en-US" altLang="zh-CN" sz="2400" dirty="0" smtClean="0"/>
              <a:t>)</a:t>
            </a:r>
            <a:r>
              <a:rPr lang="zh-CN" altLang="en-US" sz="2400" dirty="0" smtClean="0"/>
              <a:t>等。</a:t>
            </a:r>
            <a:endParaRPr lang="en-US" altLang="zh-CN" sz="2400" dirty="0" smtClean="0"/>
          </a:p>
          <a:p>
            <a:pPr marL="993600"/>
            <a:r>
              <a:rPr lang="zh-CN" altLang="en-US" sz="2400" dirty="0"/>
              <a:t>隐</a:t>
            </a:r>
            <a:r>
              <a:rPr lang="zh-CN" altLang="en-US" sz="2400" dirty="0" smtClean="0"/>
              <a:t>式反馈信息：浏览历史、搜索历史、收藏夹、鼠标的移动、浏览时间等等，在用户没有给出明确的喜好信息时，这些隐式的反馈将为推荐系统提供更多的信息。</a:t>
            </a:r>
            <a:endParaRPr lang="zh-CN" altLang="en-US" sz="2400" dirty="0"/>
          </a:p>
        </p:txBody>
      </p:sp>
    </p:spTree>
    <p:extLst>
      <p:ext uri="{BB962C8B-B14F-4D97-AF65-F5344CB8AC3E}">
        <p14:creationId xmlns:p14="http://schemas.microsoft.com/office/powerpoint/2010/main" val="2859240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95536" y="2636912"/>
            <a:ext cx="8305800" cy="1143000"/>
          </a:xfrm>
        </p:spPr>
        <p:txBody>
          <a:bodyPr/>
          <a:lstStyle/>
          <a:p>
            <a:pPr algn="ctr"/>
            <a:r>
              <a:rPr lang="zh-CN" altLang="en-US" dirty="0" smtClean="0"/>
              <a:t>推荐技术</a:t>
            </a:r>
            <a:endParaRPr lang="zh-CN" altLang="en-US" dirty="0"/>
          </a:p>
        </p:txBody>
      </p:sp>
    </p:spTree>
    <p:extLst>
      <p:ext uri="{BB962C8B-B14F-4D97-AF65-F5344CB8AC3E}">
        <p14:creationId xmlns:p14="http://schemas.microsoft.com/office/powerpoint/2010/main" val="1469331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基于人口统计学的推荐技术</a:t>
            </a:r>
            <a:endParaRPr lang="zh-CN" altLang="en-US" dirty="0"/>
          </a:p>
        </p:txBody>
      </p:sp>
      <p:sp>
        <p:nvSpPr>
          <p:cNvPr id="3" name="内容占位符 2"/>
          <p:cNvSpPr>
            <a:spLocks noGrp="1"/>
          </p:cNvSpPr>
          <p:nvPr>
            <p:ph idx="1"/>
          </p:nvPr>
        </p:nvSpPr>
        <p:spPr/>
        <p:txBody>
          <a:bodyPr/>
          <a:lstStyle/>
          <a:p>
            <a:r>
              <a:rPr lang="zh-CN" altLang="en-US" dirty="0" smtClean="0"/>
              <a:t>最简单的一种推荐算法，根据用户的年龄、性别、受教育程度等信息找到系统中已有的类似的用户喜欢的物品，进而进行推荐。</a:t>
            </a:r>
            <a:endParaRPr lang="en-US" altLang="zh-CN" dirty="0" smtClean="0"/>
          </a:p>
          <a:p>
            <a:r>
              <a:rPr lang="zh-CN" altLang="en-US" dirty="0"/>
              <a:t>基于人口统计学</a:t>
            </a:r>
            <a:r>
              <a:rPr lang="zh-CN" altLang="en-US" dirty="0" smtClean="0"/>
              <a:t>的推荐在营销的文献中比较流行，但在推荐系统方面研究较少。</a:t>
            </a:r>
            <a:endParaRPr lang="zh-CN" altLang="en-US" dirty="0"/>
          </a:p>
        </p:txBody>
      </p:sp>
    </p:spTree>
    <p:extLst>
      <p:ext uri="{BB962C8B-B14F-4D97-AF65-F5344CB8AC3E}">
        <p14:creationId xmlns:p14="http://schemas.microsoft.com/office/powerpoint/2010/main" val="1345499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基于内容的推荐技术</a:t>
            </a:r>
            <a:endParaRPr lang="zh-CN" altLang="en-US" dirty="0"/>
          </a:p>
        </p:txBody>
      </p:sp>
      <p:sp>
        <p:nvSpPr>
          <p:cNvPr id="3" name="内容占位符 2"/>
          <p:cNvSpPr>
            <a:spLocks noGrp="1"/>
          </p:cNvSpPr>
          <p:nvPr>
            <p:ph idx="1"/>
          </p:nvPr>
        </p:nvSpPr>
        <p:spPr/>
        <p:txBody>
          <a:bodyPr/>
          <a:lstStyle/>
          <a:p>
            <a:r>
              <a:rPr lang="zh-CN" altLang="en-US" dirty="0" smtClean="0"/>
              <a:t>基于内容的推荐技术向用户推荐与他们过去兴趣类似的物品。</a:t>
            </a:r>
            <a:endParaRPr lang="en-US" altLang="zh-CN" dirty="0" smtClean="0"/>
          </a:p>
          <a:p>
            <a:endParaRPr lang="zh-CN" altLang="en-US" dirty="0"/>
          </a:p>
        </p:txBody>
      </p:sp>
      <p:pic>
        <p:nvPicPr>
          <p:cNvPr id="4"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86" y="3140968"/>
            <a:ext cx="7259063" cy="609685"/>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4077072"/>
            <a:ext cx="4201111" cy="1219370"/>
          </a:xfrm>
          <a:prstGeom prst="rect">
            <a:avLst/>
          </a:prstGeom>
        </p:spPr>
      </p:pic>
    </p:spTree>
    <p:extLst>
      <p:ext uri="{BB962C8B-B14F-4D97-AF65-F5344CB8AC3E}">
        <p14:creationId xmlns:p14="http://schemas.microsoft.com/office/powerpoint/2010/main" val="28049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不足之处</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标签有限，不能包含文章的全部内容。</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564904"/>
            <a:ext cx="5306165" cy="67636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618000"/>
            <a:ext cx="5439534" cy="447737"/>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215" y="4221087"/>
            <a:ext cx="5639587" cy="714475"/>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4109" y="5273689"/>
            <a:ext cx="5353797" cy="724001"/>
          </a:xfrm>
          <a:prstGeom prst="rect">
            <a:avLst/>
          </a:prstGeom>
        </p:spPr>
      </p:pic>
      <p:sp>
        <p:nvSpPr>
          <p:cNvPr id="8" name="TextBox 7"/>
          <p:cNvSpPr txBox="1"/>
          <p:nvPr/>
        </p:nvSpPr>
        <p:spPr>
          <a:xfrm>
            <a:off x="6360132" y="2019023"/>
            <a:ext cx="2804874" cy="4093428"/>
          </a:xfrm>
          <a:prstGeom prst="rect">
            <a:avLst/>
          </a:prstGeom>
          <a:noFill/>
        </p:spPr>
        <p:txBody>
          <a:bodyPr wrap="square" rtlCol="0">
            <a:spAutoFit/>
          </a:bodyPr>
          <a:lstStyle/>
          <a:p>
            <a:r>
              <a:rPr lang="zh-CN" altLang="en-US" sz="2600" dirty="0" smtClean="0">
                <a:solidFill>
                  <a:prstClr val="black"/>
                </a:solidFill>
              </a:rPr>
              <a:t>标签包含的信息有限，也许读者关心的只是有关美国的负面新闻，或者只是关心那些没有拿到工资的政府雇员的生计问题，这些在标签中是很难体现的。</a:t>
            </a:r>
            <a:endParaRPr lang="zh-CN" altLang="en-US" sz="2600" dirty="0">
              <a:solidFill>
                <a:prstClr val="black"/>
              </a:solidFill>
            </a:endParaRPr>
          </a:p>
        </p:txBody>
      </p:sp>
    </p:spTree>
    <p:extLst>
      <p:ext uri="{BB962C8B-B14F-4D97-AF65-F5344CB8AC3E}">
        <p14:creationId xmlns:p14="http://schemas.microsoft.com/office/powerpoint/2010/main" val="23757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基于内容的推荐技术</a:t>
            </a:r>
            <a:endParaRPr lang="zh-CN" altLang="en-US" dirty="0"/>
          </a:p>
        </p:txBody>
      </p:sp>
      <p:sp>
        <p:nvSpPr>
          <p:cNvPr id="3" name="内容占位符 2"/>
          <p:cNvSpPr>
            <a:spLocks noGrp="1"/>
          </p:cNvSpPr>
          <p:nvPr>
            <p:ph idx="1"/>
          </p:nvPr>
        </p:nvSpPr>
        <p:spPr/>
        <p:txBody>
          <a:bodyPr/>
          <a:lstStyle/>
          <a:p>
            <a:r>
              <a:rPr lang="zh-CN" altLang="en-US" dirty="0" smtClean="0"/>
              <a:t>近年来，语义技术的快速发展和维基百科等开放知识源的普及，在一定程度上解决了基于内容的推荐技术的缺点，极大的推动了基于内容的推荐技术的发展。</a:t>
            </a:r>
            <a:endParaRPr lang="en-US" altLang="zh-CN" dirty="0" smtClean="0"/>
          </a:p>
          <a:p>
            <a:r>
              <a:rPr lang="zh-CN" altLang="en-US" dirty="0"/>
              <a:t>近年来</a:t>
            </a:r>
            <a:r>
              <a:rPr lang="zh-CN" altLang="en-US" dirty="0" smtClean="0"/>
              <a:t>的研究已经将自然语言处理和语义技术等内容整合进了推荐系统中，并形成了新的研究方向：语义推荐系统。</a:t>
            </a:r>
            <a:endParaRPr lang="en-US" altLang="zh-CN" dirty="0" smtClean="0"/>
          </a:p>
          <a:p>
            <a:r>
              <a:rPr lang="zh-CN" altLang="en-US" dirty="0"/>
              <a:t>语义推荐</a:t>
            </a:r>
            <a:r>
              <a:rPr lang="zh-CN" altLang="en-US" dirty="0" smtClean="0"/>
              <a:t>系统包括自上而下的语义推荐和自下而上的语义推荐，前者主要基于额外知识源的集成，而后者主要基于轻量级语义表示。</a:t>
            </a:r>
            <a:endParaRPr lang="zh-CN" altLang="en-US" dirty="0"/>
          </a:p>
        </p:txBody>
      </p:sp>
    </p:spTree>
    <p:extLst>
      <p:ext uri="{BB962C8B-B14F-4D97-AF65-F5344CB8AC3E}">
        <p14:creationId xmlns:p14="http://schemas.microsoft.com/office/powerpoint/2010/main" val="1197357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a:t>
            </a:r>
            <a:endParaRPr lang="zh-CN" altLang="en-US" dirty="0"/>
          </a:p>
        </p:txBody>
      </p:sp>
      <p:sp>
        <p:nvSpPr>
          <p:cNvPr id="3" name="内容占位符 2"/>
          <p:cNvSpPr>
            <a:spLocks noGrp="1"/>
          </p:cNvSpPr>
          <p:nvPr>
            <p:ph idx="1"/>
          </p:nvPr>
        </p:nvSpPr>
        <p:spPr/>
        <p:txBody>
          <a:bodyPr/>
          <a:lstStyle/>
          <a:p>
            <a:r>
              <a:rPr lang="zh-CN" altLang="en-US" dirty="0" smtClean="0"/>
              <a:t>自从计算机发明以后，人们便希望计算机可以懂得自然语言。在推荐系统领域，如果计算机可以懂得自然语言，那么在很多领域</a:t>
            </a:r>
            <a:r>
              <a:rPr lang="en-US" altLang="zh-CN" dirty="0" smtClean="0"/>
              <a:t>(</a:t>
            </a:r>
            <a:r>
              <a:rPr lang="zh-CN" altLang="en-US" dirty="0" smtClean="0"/>
              <a:t>比如新闻推荐</a:t>
            </a:r>
            <a:r>
              <a:rPr lang="en-US" altLang="zh-CN" dirty="0" smtClean="0"/>
              <a:t>)</a:t>
            </a:r>
            <a:r>
              <a:rPr lang="zh-CN" altLang="en-US" dirty="0" smtClean="0"/>
              <a:t>进行推荐将会变得十分简单。</a:t>
            </a:r>
            <a:endParaRPr lang="en-US" altLang="zh-CN" dirty="0" smtClean="0"/>
          </a:p>
          <a:p>
            <a:r>
              <a:rPr lang="zh-CN" altLang="en-US" dirty="0" smtClean="0"/>
              <a:t>最初人们希望计算机可以明白语义，就像人类一样去理解自然语言，但遇到了瓶颈，现在的自然语言处理一般是以统计学为基础的。</a:t>
            </a:r>
            <a:endParaRPr lang="en-US" altLang="zh-CN" dirty="0" smtClean="0"/>
          </a:p>
          <a:p>
            <a:r>
              <a:rPr lang="zh-CN" altLang="en-US" dirty="0" smtClean="0"/>
              <a:t>自然语言处理中的主要算法包括：朴素贝叶斯、</a:t>
            </a:r>
            <a:r>
              <a:rPr lang="zh-CN" altLang="en-US" dirty="0" smtClean="0">
                <a:solidFill>
                  <a:srgbClr val="FF0000"/>
                </a:solidFill>
              </a:rPr>
              <a:t>主题模型、隐马尔可夫模型</a:t>
            </a:r>
            <a:r>
              <a:rPr lang="zh-CN" altLang="en-US" dirty="0" smtClean="0"/>
              <a:t>、最大熵模型、条件随机场等。</a:t>
            </a:r>
            <a:endParaRPr lang="zh-CN" altLang="en-US" dirty="0"/>
          </a:p>
        </p:txBody>
      </p:sp>
    </p:spTree>
    <p:extLst>
      <p:ext uri="{BB962C8B-B14F-4D97-AF65-F5344CB8AC3E}">
        <p14:creationId xmlns:p14="http://schemas.microsoft.com/office/powerpoint/2010/main" val="739348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推荐系统待遇</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1916832"/>
            <a:ext cx="3816424" cy="4831534"/>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72816"/>
            <a:ext cx="4680520" cy="4680520"/>
          </a:xfrm>
          <a:prstGeom prst="rect">
            <a:avLst/>
          </a:prstGeom>
        </p:spPr>
      </p:pic>
    </p:spTree>
    <p:extLst>
      <p:ext uri="{BB962C8B-B14F-4D97-AF65-F5344CB8AC3E}">
        <p14:creationId xmlns:p14="http://schemas.microsoft.com/office/powerpoint/2010/main" val="40700204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不足之处</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t>过度专业化：单纯的基于内容的推荐得到的结果缺乏新颖性。</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2492896"/>
            <a:ext cx="3240360" cy="4168464"/>
          </a:xfrm>
          <a:prstGeom prst="rect">
            <a:avLst/>
          </a:prstGeom>
        </p:spPr>
      </p:pic>
    </p:spTree>
    <p:extLst>
      <p:ext uri="{BB962C8B-B14F-4D97-AF65-F5344CB8AC3E}">
        <p14:creationId xmlns:p14="http://schemas.microsoft.com/office/powerpoint/2010/main" val="19347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协同过滤推荐技术</a:t>
            </a:r>
            <a:endParaRPr lang="zh-CN" altLang="en-US" dirty="0"/>
          </a:p>
        </p:txBody>
      </p:sp>
      <p:sp>
        <p:nvSpPr>
          <p:cNvPr id="3" name="内容占位符 2"/>
          <p:cNvSpPr>
            <a:spLocks noGrp="1"/>
          </p:cNvSpPr>
          <p:nvPr>
            <p:ph idx="1"/>
          </p:nvPr>
        </p:nvSpPr>
        <p:spPr/>
        <p:txBody>
          <a:bodyPr/>
          <a:lstStyle/>
          <a:p>
            <a:r>
              <a:rPr lang="zh-CN" altLang="en-US" dirty="0" smtClean="0"/>
              <a:t>协同过滤推荐技术只关心用户对物品的评分，而不关心用户本身的特征和物品本身的特征。该方法的原理是找到与需要推荐的用户有相似品味的其他用户，将这些用户过去喜欢的物品推荐给该用户。</a:t>
            </a:r>
            <a:endParaRPr lang="en-US" altLang="zh-CN" dirty="0" smtClean="0"/>
          </a:p>
          <a:p>
            <a:r>
              <a:rPr lang="zh-CN" altLang="en-US" dirty="0"/>
              <a:t>协同</a:t>
            </a:r>
            <a:r>
              <a:rPr lang="zh-CN" altLang="en-US" dirty="0" smtClean="0"/>
              <a:t>过滤推荐技术需要的信息相对于其他推荐技术较少，同时也被认为是推荐系统中最流行和最广泛实现的技术。</a:t>
            </a:r>
            <a:endParaRPr lang="en-US" altLang="zh-CN" dirty="0" smtClean="0"/>
          </a:p>
          <a:p>
            <a:r>
              <a:rPr lang="zh-CN" altLang="en-US" dirty="0"/>
              <a:t>协同</a:t>
            </a:r>
            <a:r>
              <a:rPr lang="zh-CN" altLang="en-US" dirty="0" smtClean="0"/>
              <a:t>过滤技术大致分为两类：基于邻域的方法和基于模型的方法。</a:t>
            </a:r>
            <a:endParaRPr lang="zh-CN" altLang="en-US" dirty="0"/>
          </a:p>
        </p:txBody>
      </p:sp>
    </p:spTree>
    <p:extLst>
      <p:ext uri="{BB962C8B-B14F-4D97-AF65-F5344CB8AC3E}">
        <p14:creationId xmlns:p14="http://schemas.microsoft.com/office/powerpoint/2010/main" val="2732621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基于邻域的推荐技术</a:t>
            </a:r>
            <a:endParaRPr lang="zh-CN" altLang="en-US" dirty="0"/>
          </a:p>
        </p:txBody>
      </p:sp>
      <p:sp>
        <p:nvSpPr>
          <p:cNvPr id="3" name="内容占位符 2"/>
          <p:cNvSpPr>
            <a:spLocks noGrp="1"/>
          </p:cNvSpPr>
          <p:nvPr>
            <p:ph idx="1"/>
          </p:nvPr>
        </p:nvSpPr>
        <p:spPr/>
        <p:txBody>
          <a:bodyPr/>
          <a:lstStyle/>
          <a:p>
            <a:r>
              <a:rPr lang="zh-CN" altLang="en-US" dirty="0" smtClean="0"/>
              <a:t>基于邻域的推荐技术分为两类：基于用户的推荐和基于物品的推荐。</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5227895"/>
              </p:ext>
            </p:extLst>
          </p:nvPr>
        </p:nvGraphicFramePr>
        <p:xfrm>
          <a:off x="3600053" y="3710645"/>
          <a:ext cx="2993332" cy="2952328"/>
        </p:xfrm>
        <a:graphic>
          <a:graphicData uri="http://schemas.openxmlformats.org/presentationml/2006/ole">
            <mc:AlternateContent xmlns:mc="http://schemas.openxmlformats.org/markup-compatibility/2006">
              <mc:Choice xmlns:v="urn:schemas-microsoft-com:vml" Requires="v">
                <p:oleObj spid="_x0000_s1070" name="Equation" r:id="rId3" imgW="927000" imgH="914400" progId="Equation.DSMT4">
                  <p:embed/>
                </p:oleObj>
              </mc:Choice>
              <mc:Fallback>
                <p:oleObj name="Equation" r:id="rId3" imgW="927000" imgH="914400" progId="Equation.DSMT4">
                  <p:embed/>
                  <p:pic>
                    <p:nvPicPr>
                      <p:cNvPr id="0" name=""/>
                      <p:cNvPicPr/>
                      <p:nvPr/>
                    </p:nvPicPr>
                    <p:blipFill>
                      <a:blip r:embed="rId4"/>
                      <a:stretch>
                        <a:fillRect/>
                      </a:stretch>
                    </p:blipFill>
                    <p:spPr>
                      <a:xfrm>
                        <a:off x="3600053" y="3710645"/>
                        <a:ext cx="2993332" cy="2952328"/>
                      </a:xfrm>
                      <a:prstGeom prst="rect">
                        <a:avLst/>
                      </a:prstGeom>
                    </p:spPr>
                  </p:pic>
                </p:oleObj>
              </mc:Fallback>
            </mc:AlternateContent>
          </a:graphicData>
        </a:graphic>
      </p:graphicFrame>
      <p:sp>
        <p:nvSpPr>
          <p:cNvPr id="5" name="TextBox 4"/>
          <p:cNvSpPr txBox="1"/>
          <p:nvPr/>
        </p:nvSpPr>
        <p:spPr>
          <a:xfrm>
            <a:off x="2431398" y="3897052"/>
            <a:ext cx="1024639" cy="461665"/>
          </a:xfrm>
          <a:prstGeom prst="rect">
            <a:avLst/>
          </a:prstGeom>
          <a:noFill/>
        </p:spPr>
        <p:txBody>
          <a:bodyPr wrap="none" rtlCol="0">
            <a:spAutoFit/>
          </a:bodyPr>
          <a:lstStyle/>
          <a:p>
            <a:r>
              <a:rPr lang="zh-CN" altLang="en-US" sz="2400" dirty="0" smtClean="0">
                <a:solidFill>
                  <a:prstClr val="black"/>
                </a:solidFill>
                <a:latin typeface="等线" panose="020F0502020204030204"/>
              </a:rPr>
              <a:t>用户 </a:t>
            </a:r>
            <a:r>
              <a:rPr lang="en-US" altLang="zh-CN" sz="2400" dirty="0" smtClean="0">
                <a:solidFill>
                  <a:prstClr val="black"/>
                </a:solidFill>
                <a:latin typeface="等线" panose="020F0502020204030204"/>
              </a:rPr>
              <a:t>1</a:t>
            </a:r>
            <a:endParaRPr lang="zh-CN" altLang="en-US" sz="2400" dirty="0">
              <a:solidFill>
                <a:prstClr val="black"/>
              </a:solidFill>
              <a:latin typeface="等线" panose="020F0502020204030204"/>
            </a:endParaRPr>
          </a:p>
        </p:txBody>
      </p:sp>
      <p:sp>
        <p:nvSpPr>
          <p:cNvPr id="6" name="TextBox 5"/>
          <p:cNvSpPr txBox="1"/>
          <p:nvPr/>
        </p:nvSpPr>
        <p:spPr>
          <a:xfrm>
            <a:off x="2431397" y="4646749"/>
            <a:ext cx="1024639" cy="461665"/>
          </a:xfrm>
          <a:prstGeom prst="rect">
            <a:avLst/>
          </a:prstGeom>
          <a:noFill/>
        </p:spPr>
        <p:txBody>
          <a:bodyPr wrap="none" rtlCol="0">
            <a:spAutoFit/>
          </a:bodyPr>
          <a:lstStyle/>
          <a:p>
            <a:r>
              <a:rPr lang="zh-CN" altLang="en-US" sz="2400" dirty="0" smtClean="0">
                <a:solidFill>
                  <a:prstClr val="black"/>
                </a:solidFill>
                <a:latin typeface="等线" panose="020F0502020204030204"/>
              </a:rPr>
              <a:t>用户 </a:t>
            </a:r>
            <a:r>
              <a:rPr lang="en-US" altLang="zh-CN" sz="2400" dirty="0" smtClean="0">
                <a:solidFill>
                  <a:prstClr val="black"/>
                </a:solidFill>
                <a:latin typeface="等线" panose="020F0502020204030204"/>
              </a:rPr>
              <a:t>2</a:t>
            </a:r>
            <a:endParaRPr lang="zh-CN" altLang="en-US" sz="2400" dirty="0">
              <a:solidFill>
                <a:prstClr val="black"/>
              </a:solidFill>
              <a:latin typeface="等线" panose="020F0502020204030204"/>
            </a:endParaRPr>
          </a:p>
        </p:txBody>
      </p:sp>
      <p:sp>
        <p:nvSpPr>
          <p:cNvPr id="7" name="TextBox 6"/>
          <p:cNvSpPr txBox="1"/>
          <p:nvPr/>
        </p:nvSpPr>
        <p:spPr>
          <a:xfrm>
            <a:off x="2431398" y="5366829"/>
            <a:ext cx="1024639" cy="461665"/>
          </a:xfrm>
          <a:prstGeom prst="rect">
            <a:avLst/>
          </a:prstGeom>
          <a:noFill/>
        </p:spPr>
        <p:txBody>
          <a:bodyPr wrap="none" rtlCol="0">
            <a:spAutoFit/>
          </a:bodyPr>
          <a:lstStyle/>
          <a:p>
            <a:r>
              <a:rPr lang="zh-CN" altLang="en-US" sz="2400" dirty="0" smtClean="0">
                <a:solidFill>
                  <a:prstClr val="black"/>
                </a:solidFill>
                <a:latin typeface="等线" panose="020F0502020204030204"/>
              </a:rPr>
              <a:t>用户 </a:t>
            </a:r>
            <a:r>
              <a:rPr lang="en-US" altLang="zh-CN" sz="2400" dirty="0" smtClean="0">
                <a:solidFill>
                  <a:prstClr val="black"/>
                </a:solidFill>
                <a:latin typeface="等线" panose="020F0502020204030204"/>
              </a:rPr>
              <a:t>3</a:t>
            </a:r>
            <a:endParaRPr lang="zh-CN" altLang="en-US" sz="2400" dirty="0">
              <a:solidFill>
                <a:prstClr val="black"/>
              </a:solidFill>
              <a:latin typeface="等线" panose="020F0502020204030204"/>
            </a:endParaRPr>
          </a:p>
        </p:txBody>
      </p:sp>
      <p:sp>
        <p:nvSpPr>
          <p:cNvPr id="8" name="TextBox 7"/>
          <p:cNvSpPr txBox="1"/>
          <p:nvPr/>
        </p:nvSpPr>
        <p:spPr>
          <a:xfrm>
            <a:off x="2431398" y="6014901"/>
            <a:ext cx="1024639" cy="461665"/>
          </a:xfrm>
          <a:prstGeom prst="rect">
            <a:avLst/>
          </a:prstGeom>
          <a:noFill/>
        </p:spPr>
        <p:txBody>
          <a:bodyPr wrap="none" rtlCol="0">
            <a:spAutoFit/>
          </a:bodyPr>
          <a:lstStyle/>
          <a:p>
            <a:r>
              <a:rPr lang="zh-CN" altLang="en-US" sz="2400" dirty="0" smtClean="0">
                <a:solidFill>
                  <a:prstClr val="black"/>
                </a:solidFill>
                <a:latin typeface="等线" panose="020F0502020204030204"/>
              </a:rPr>
              <a:t>用户 </a:t>
            </a:r>
            <a:r>
              <a:rPr lang="en-US" altLang="zh-CN" sz="2400" dirty="0" smtClean="0">
                <a:solidFill>
                  <a:prstClr val="black"/>
                </a:solidFill>
                <a:latin typeface="等线" panose="020F0502020204030204"/>
              </a:rPr>
              <a:t>4</a:t>
            </a:r>
            <a:endParaRPr lang="zh-CN" altLang="en-US" sz="2400" dirty="0">
              <a:solidFill>
                <a:prstClr val="black"/>
              </a:solidFill>
              <a:latin typeface="等线" panose="020F0502020204030204"/>
            </a:endParaRPr>
          </a:p>
        </p:txBody>
      </p:sp>
      <p:sp>
        <p:nvSpPr>
          <p:cNvPr id="9" name="TextBox 8"/>
          <p:cNvSpPr txBox="1"/>
          <p:nvPr/>
        </p:nvSpPr>
        <p:spPr>
          <a:xfrm>
            <a:off x="3816077" y="2510316"/>
            <a:ext cx="492443" cy="1200329"/>
          </a:xfrm>
          <a:prstGeom prst="rect">
            <a:avLst/>
          </a:prstGeom>
          <a:noFill/>
        </p:spPr>
        <p:txBody>
          <a:bodyPr wrap="none" rtlCol="0">
            <a:spAutoFit/>
          </a:bodyPr>
          <a:lstStyle/>
          <a:p>
            <a:pPr algn="ctr"/>
            <a:r>
              <a:rPr lang="zh-CN" altLang="en-US" sz="2400" dirty="0" smtClean="0">
                <a:solidFill>
                  <a:prstClr val="black"/>
                </a:solidFill>
                <a:latin typeface="等线" panose="020F0502020204030204"/>
              </a:rPr>
              <a:t>物</a:t>
            </a:r>
            <a:endParaRPr lang="en-US" altLang="zh-CN" sz="2400" dirty="0" smtClean="0">
              <a:solidFill>
                <a:prstClr val="black"/>
              </a:solidFill>
              <a:latin typeface="等线" panose="020F0502020204030204"/>
            </a:endParaRPr>
          </a:p>
          <a:p>
            <a:pPr algn="ctr"/>
            <a:r>
              <a:rPr lang="zh-CN" altLang="en-US" sz="2400" dirty="0" smtClean="0">
                <a:solidFill>
                  <a:prstClr val="black"/>
                </a:solidFill>
                <a:latin typeface="等线" panose="020F0502020204030204"/>
              </a:rPr>
              <a:t>品</a:t>
            </a:r>
            <a:endParaRPr lang="en-US" altLang="zh-CN" sz="2400" dirty="0" smtClean="0">
              <a:solidFill>
                <a:prstClr val="black"/>
              </a:solidFill>
              <a:latin typeface="等线" panose="020F0502020204030204"/>
            </a:endParaRPr>
          </a:p>
          <a:p>
            <a:pPr algn="ctr"/>
            <a:r>
              <a:rPr lang="en-US" altLang="zh-CN" sz="2400" dirty="0" smtClean="0">
                <a:solidFill>
                  <a:prstClr val="black"/>
                </a:solidFill>
                <a:latin typeface="等线" panose="020F0502020204030204"/>
              </a:rPr>
              <a:t>1</a:t>
            </a:r>
            <a:endParaRPr lang="zh-CN" altLang="en-US" sz="2400" dirty="0">
              <a:solidFill>
                <a:prstClr val="black"/>
              </a:solidFill>
              <a:latin typeface="等线" panose="020F0502020204030204"/>
            </a:endParaRPr>
          </a:p>
        </p:txBody>
      </p:sp>
      <p:sp>
        <p:nvSpPr>
          <p:cNvPr id="10" name="TextBox 9"/>
          <p:cNvSpPr txBox="1"/>
          <p:nvPr/>
        </p:nvSpPr>
        <p:spPr>
          <a:xfrm>
            <a:off x="4536157" y="2510316"/>
            <a:ext cx="492443" cy="1200329"/>
          </a:xfrm>
          <a:prstGeom prst="rect">
            <a:avLst/>
          </a:prstGeom>
          <a:noFill/>
        </p:spPr>
        <p:txBody>
          <a:bodyPr wrap="none" rtlCol="0">
            <a:spAutoFit/>
          </a:bodyPr>
          <a:lstStyle/>
          <a:p>
            <a:pPr algn="ctr"/>
            <a:r>
              <a:rPr lang="zh-CN" altLang="en-US" sz="2400" dirty="0" smtClean="0">
                <a:solidFill>
                  <a:prstClr val="black"/>
                </a:solidFill>
                <a:latin typeface="等线" panose="020F0502020204030204"/>
              </a:rPr>
              <a:t>物</a:t>
            </a:r>
            <a:endParaRPr lang="en-US" altLang="zh-CN" sz="2400" dirty="0" smtClean="0">
              <a:solidFill>
                <a:prstClr val="black"/>
              </a:solidFill>
              <a:latin typeface="等线" panose="020F0502020204030204"/>
            </a:endParaRPr>
          </a:p>
          <a:p>
            <a:pPr algn="ctr"/>
            <a:r>
              <a:rPr lang="zh-CN" altLang="en-US" sz="2400" dirty="0" smtClean="0">
                <a:solidFill>
                  <a:prstClr val="black"/>
                </a:solidFill>
                <a:latin typeface="等线" panose="020F0502020204030204"/>
              </a:rPr>
              <a:t>品</a:t>
            </a:r>
            <a:endParaRPr lang="en-US" altLang="zh-CN" sz="2400" dirty="0" smtClean="0">
              <a:solidFill>
                <a:prstClr val="black"/>
              </a:solidFill>
              <a:latin typeface="等线" panose="020F0502020204030204"/>
            </a:endParaRPr>
          </a:p>
          <a:p>
            <a:pPr algn="ctr"/>
            <a:r>
              <a:rPr lang="en-US" altLang="zh-CN" sz="2400" dirty="0">
                <a:solidFill>
                  <a:prstClr val="black"/>
                </a:solidFill>
                <a:latin typeface="等线" panose="020F0502020204030204"/>
              </a:rPr>
              <a:t>2</a:t>
            </a:r>
            <a:endParaRPr lang="zh-CN" altLang="en-US" sz="2400" dirty="0">
              <a:solidFill>
                <a:prstClr val="black"/>
              </a:solidFill>
              <a:latin typeface="等线" panose="020F0502020204030204"/>
            </a:endParaRPr>
          </a:p>
        </p:txBody>
      </p:sp>
      <p:sp>
        <p:nvSpPr>
          <p:cNvPr id="11" name="TextBox 10"/>
          <p:cNvSpPr txBox="1"/>
          <p:nvPr/>
        </p:nvSpPr>
        <p:spPr>
          <a:xfrm>
            <a:off x="5256236" y="2510316"/>
            <a:ext cx="492443" cy="1200329"/>
          </a:xfrm>
          <a:prstGeom prst="rect">
            <a:avLst/>
          </a:prstGeom>
          <a:noFill/>
        </p:spPr>
        <p:txBody>
          <a:bodyPr wrap="none" rtlCol="0">
            <a:spAutoFit/>
          </a:bodyPr>
          <a:lstStyle/>
          <a:p>
            <a:pPr algn="ctr"/>
            <a:r>
              <a:rPr lang="zh-CN" altLang="en-US" sz="2400" dirty="0" smtClean="0">
                <a:solidFill>
                  <a:prstClr val="black"/>
                </a:solidFill>
                <a:latin typeface="等线" panose="020F0502020204030204"/>
              </a:rPr>
              <a:t>物</a:t>
            </a:r>
            <a:endParaRPr lang="en-US" altLang="zh-CN" sz="2400" dirty="0" smtClean="0">
              <a:solidFill>
                <a:prstClr val="black"/>
              </a:solidFill>
              <a:latin typeface="等线" panose="020F0502020204030204"/>
            </a:endParaRPr>
          </a:p>
          <a:p>
            <a:pPr algn="ctr"/>
            <a:r>
              <a:rPr lang="zh-CN" altLang="en-US" sz="2400" dirty="0" smtClean="0">
                <a:solidFill>
                  <a:prstClr val="black"/>
                </a:solidFill>
                <a:latin typeface="等线" panose="020F0502020204030204"/>
              </a:rPr>
              <a:t>品</a:t>
            </a:r>
            <a:endParaRPr lang="en-US" altLang="zh-CN" sz="2400" dirty="0" smtClean="0">
              <a:solidFill>
                <a:prstClr val="black"/>
              </a:solidFill>
              <a:latin typeface="等线" panose="020F0502020204030204"/>
            </a:endParaRPr>
          </a:p>
          <a:p>
            <a:pPr algn="ctr"/>
            <a:r>
              <a:rPr lang="en-US" altLang="zh-CN" sz="2400" dirty="0">
                <a:solidFill>
                  <a:prstClr val="black"/>
                </a:solidFill>
                <a:latin typeface="等线" panose="020F0502020204030204"/>
              </a:rPr>
              <a:t>3</a:t>
            </a:r>
            <a:endParaRPr lang="zh-CN" altLang="en-US" sz="2400" dirty="0">
              <a:solidFill>
                <a:prstClr val="black"/>
              </a:solidFill>
              <a:latin typeface="等线" panose="020F0502020204030204"/>
            </a:endParaRPr>
          </a:p>
        </p:txBody>
      </p:sp>
      <p:sp>
        <p:nvSpPr>
          <p:cNvPr id="12" name="TextBox 11"/>
          <p:cNvSpPr txBox="1"/>
          <p:nvPr/>
        </p:nvSpPr>
        <p:spPr>
          <a:xfrm>
            <a:off x="5904309" y="2510316"/>
            <a:ext cx="492443" cy="1200329"/>
          </a:xfrm>
          <a:prstGeom prst="rect">
            <a:avLst/>
          </a:prstGeom>
          <a:noFill/>
        </p:spPr>
        <p:txBody>
          <a:bodyPr wrap="none" rtlCol="0">
            <a:spAutoFit/>
          </a:bodyPr>
          <a:lstStyle/>
          <a:p>
            <a:pPr algn="ctr"/>
            <a:r>
              <a:rPr lang="zh-CN" altLang="en-US" sz="2400" dirty="0" smtClean="0">
                <a:solidFill>
                  <a:prstClr val="black"/>
                </a:solidFill>
                <a:latin typeface="等线" panose="020F0502020204030204"/>
              </a:rPr>
              <a:t>物</a:t>
            </a:r>
            <a:endParaRPr lang="en-US" altLang="zh-CN" sz="2400" dirty="0" smtClean="0">
              <a:solidFill>
                <a:prstClr val="black"/>
              </a:solidFill>
              <a:latin typeface="等线" panose="020F0502020204030204"/>
            </a:endParaRPr>
          </a:p>
          <a:p>
            <a:pPr algn="ctr"/>
            <a:r>
              <a:rPr lang="zh-CN" altLang="en-US" sz="2400" dirty="0" smtClean="0">
                <a:solidFill>
                  <a:prstClr val="black"/>
                </a:solidFill>
                <a:latin typeface="等线" panose="020F0502020204030204"/>
              </a:rPr>
              <a:t>品</a:t>
            </a:r>
            <a:endParaRPr lang="en-US" altLang="zh-CN" sz="2400" dirty="0" smtClean="0">
              <a:solidFill>
                <a:prstClr val="black"/>
              </a:solidFill>
              <a:latin typeface="等线" panose="020F0502020204030204"/>
            </a:endParaRPr>
          </a:p>
          <a:p>
            <a:pPr algn="ctr"/>
            <a:r>
              <a:rPr lang="en-US" altLang="zh-CN" sz="2400" dirty="0">
                <a:solidFill>
                  <a:prstClr val="black"/>
                </a:solidFill>
                <a:latin typeface="等线" panose="020F0502020204030204"/>
              </a:rPr>
              <a:t>4</a:t>
            </a:r>
            <a:endParaRPr lang="zh-CN" altLang="en-US" sz="2400" dirty="0">
              <a:solidFill>
                <a:prstClr val="black"/>
              </a:solidFill>
              <a:latin typeface="等线" panose="020F0502020204030204"/>
            </a:endParaRPr>
          </a:p>
        </p:txBody>
      </p:sp>
    </p:spTree>
    <p:extLst>
      <p:ext uri="{BB962C8B-B14F-4D97-AF65-F5344CB8AC3E}">
        <p14:creationId xmlns:p14="http://schemas.microsoft.com/office/powerpoint/2010/main" val="2002766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基于邻域的推荐缺点</a:t>
            </a:r>
            <a:endParaRPr lang="zh-CN" altLang="en-US" dirty="0"/>
          </a:p>
        </p:txBody>
      </p:sp>
      <p:sp>
        <p:nvSpPr>
          <p:cNvPr id="3" name="内容占位符 2"/>
          <p:cNvSpPr>
            <a:spLocks noGrp="1"/>
          </p:cNvSpPr>
          <p:nvPr>
            <p:ph idx="1"/>
          </p:nvPr>
        </p:nvSpPr>
        <p:spPr/>
        <p:txBody>
          <a:bodyPr/>
          <a:lstStyle/>
          <a:p>
            <a:r>
              <a:rPr lang="zh-CN" altLang="en-US" dirty="0"/>
              <a:t>实际中</a:t>
            </a:r>
            <a:r>
              <a:rPr lang="zh-CN" altLang="en-US" dirty="0" smtClean="0"/>
              <a:t>的推荐系统中的评分矩阵总是有很多的缺失值</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953359329"/>
              </p:ext>
            </p:extLst>
          </p:nvPr>
        </p:nvGraphicFramePr>
        <p:xfrm>
          <a:off x="2771800" y="2527869"/>
          <a:ext cx="3960316" cy="4120606"/>
        </p:xfrm>
        <a:graphic>
          <a:graphicData uri="http://schemas.openxmlformats.org/presentationml/2006/ole">
            <mc:AlternateContent xmlns:mc="http://schemas.openxmlformats.org/markup-compatibility/2006">
              <mc:Choice xmlns:v="urn:schemas-microsoft-com:vml" Requires="v">
                <p:oleObj spid="_x0000_s2083" name="Equation" r:id="rId3" imgW="2197080" imgH="2286000" progId="Equation.DSMT4">
                  <p:embed/>
                </p:oleObj>
              </mc:Choice>
              <mc:Fallback>
                <p:oleObj name="Equation" r:id="rId3" imgW="2197080" imgH="22860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527869"/>
                        <a:ext cx="3960316" cy="412060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08679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基于模型的推荐技术</a:t>
            </a:r>
            <a:endParaRPr lang="zh-CN" altLang="en-US" dirty="0"/>
          </a:p>
        </p:txBody>
      </p:sp>
      <p:sp>
        <p:nvSpPr>
          <p:cNvPr id="3" name="内容占位符 2"/>
          <p:cNvSpPr>
            <a:spLocks noGrp="1"/>
          </p:cNvSpPr>
          <p:nvPr>
            <p:ph idx="1"/>
          </p:nvPr>
        </p:nvSpPr>
        <p:spPr/>
        <p:txBody>
          <a:bodyPr/>
          <a:lstStyle/>
          <a:p>
            <a:r>
              <a:rPr lang="zh-CN" altLang="en-US" dirty="0" smtClean="0"/>
              <a:t>基于模型的推荐技术的主要思想是使用属性构建用户和物品之间的联系，其属性代表在系统中用户和物品的潜在特征</a:t>
            </a:r>
            <a:r>
              <a:rPr lang="zh-CN" altLang="en-US" dirty="0"/>
              <a:t>，</a:t>
            </a:r>
            <a:r>
              <a:rPr lang="zh-CN" altLang="en-US" dirty="0" smtClean="0"/>
              <a:t>这些</a:t>
            </a:r>
            <a:r>
              <a:rPr lang="zh-CN" altLang="en-US" dirty="0"/>
              <a:t>属性一般是在构建完模型之后才能确定</a:t>
            </a:r>
            <a:r>
              <a:rPr lang="zh-CN" altLang="en-US" dirty="0" smtClean="0"/>
              <a:t>的。</a:t>
            </a:r>
            <a:endParaRPr lang="en-US" altLang="zh-CN" dirty="0" smtClean="0"/>
          </a:p>
          <a:p>
            <a:r>
              <a:rPr lang="zh-CN" altLang="en-US" dirty="0" smtClean="0"/>
              <a:t>在该方法中模型需要进行训练。</a:t>
            </a:r>
            <a:endParaRPr lang="en-US" altLang="zh-CN" dirty="0" smtClean="0"/>
          </a:p>
          <a:p>
            <a:r>
              <a:rPr lang="zh-CN" altLang="en-US" dirty="0"/>
              <a:t>该方法</a:t>
            </a:r>
            <a:r>
              <a:rPr lang="zh-CN" altLang="en-US" dirty="0" smtClean="0"/>
              <a:t>中使用的模型包括贝叶斯聚类、潜语义分析、潜狄利克雷分布、最大熵模型、玻尔兹曼机、支持向量机以及奇异值分解等。</a:t>
            </a:r>
            <a:endParaRPr lang="zh-CN" altLang="en-US" dirty="0"/>
          </a:p>
        </p:txBody>
      </p:sp>
    </p:spTree>
    <p:extLst>
      <p:ext uri="{BB962C8B-B14F-4D97-AF65-F5344CB8AC3E}">
        <p14:creationId xmlns:p14="http://schemas.microsoft.com/office/powerpoint/2010/main" val="11768610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基于知识的推荐技术</a:t>
            </a:r>
            <a:endParaRPr lang="zh-CN" altLang="en-US" dirty="0"/>
          </a:p>
        </p:txBody>
      </p:sp>
      <p:sp>
        <p:nvSpPr>
          <p:cNvPr id="3" name="内容占位符 2"/>
          <p:cNvSpPr>
            <a:spLocks noGrp="1"/>
          </p:cNvSpPr>
          <p:nvPr>
            <p:ph idx="1"/>
          </p:nvPr>
        </p:nvSpPr>
        <p:spPr/>
        <p:txBody>
          <a:bodyPr/>
          <a:lstStyle/>
          <a:p>
            <a:r>
              <a:rPr lang="zh-CN" altLang="en-US" dirty="0" smtClean="0"/>
              <a:t>基于内容的推荐和协同过滤推荐技术适合用于推荐特性相似的物品，比如书籍、电影等。但在其他领域也许并不适用，比如：</a:t>
            </a:r>
            <a:endParaRPr lang="en-US" altLang="zh-CN" dirty="0" smtClean="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3216454"/>
            <a:ext cx="4649842" cy="3380897"/>
          </a:xfrm>
          <a:prstGeom prst="rect">
            <a:avLst/>
          </a:prstGeom>
        </p:spPr>
      </p:pic>
    </p:spTree>
    <p:extLst>
      <p:ext uri="{BB962C8B-B14F-4D97-AF65-F5344CB8AC3E}">
        <p14:creationId xmlns:p14="http://schemas.microsoft.com/office/powerpoint/2010/main" val="33058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基于知识的推荐技术</a:t>
            </a:r>
            <a:endParaRPr lang="zh-CN" altLang="en-US" dirty="0"/>
          </a:p>
        </p:txBody>
      </p:sp>
      <p:sp>
        <p:nvSpPr>
          <p:cNvPr id="3" name="内容占位符 2"/>
          <p:cNvSpPr>
            <a:spLocks noGrp="1"/>
          </p:cNvSpPr>
          <p:nvPr>
            <p:ph idx="1"/>
          </p:nvPr>
        </p:nvSpPr>
        <p:spPr/>
        <p:txBody>
          <a:bodyPr/>
          <a:lstStyle/>
          <a:p>
            <a:r>
              <a:rPr lang="zh-CN" altLang="en-US" dirty="0" smtClean="0"/>
              <a:t>基于知识的推荐技术通过建模用户的显式需求，以及产品领域的深度知识来生成推荐，从而解决上述问题。</a:t>
            </a:r>
            <a:endParaRPr lang="en-US" altLang="zh-CN" dirty="0" smtClean="0"/>
          </a:p>
          <a:p>
            <a:r>
              <a:rPr lang="zh-CN" altLang="en-US" dirty="0"/>
              <a:t>基于知识</a:t>
            </a:r>
            <a:r>
              <a:rPr lang="zh-CN" altLang="en-US" dirty="0" smtClean="0"/>
              <a:t>的推荐技术包括两种：基于样例的推荐和基于约束的推荐。</a:t>
            </a:r>
            <a:endParaRPr lang="en-US" altLang="zh-CN" dirty="0" smtClean="0"/>
          </a:p>
          <a:p>
            <a:r>
              <a:rPr lang="zh-CN" altLang="en-US" dirty="0"/>
              <a:t>基于样例</a:t>
            </a:r>
            <a:r>
              <a:rPr lang="zh-CN" altLang="en-US" dirty="0" smtClean="0"/>
              <a:t>的推荐类似于</a:t>
            </a:r>
            <a:r>
              <a:rPr lang="en-US" altLang="zh-CN" dirty="0" smtClean="0"/>
              <a:t>k-</a:t>
            </a:r>
            <a:r>
              <a:rPr lang="zh-CN" altLang="en-US" dirty="0" smtClean="0"/>
              <a:t>近邻算法，通过相似度判定来决定推荐结果。</a:t>
            </a:r>
            <a:endParaRPr lang="en-US" altLang="zh-CN" dirty="0" smtClean="0"/>
          </a:p>
          <a:p>
            <a:r>
              <a:rPr lang="zh-CN" altLang="en-US" dirty="0" smtClean="0"/>
              <a:t>基于约束的推荐利用预先定义好的知识库进行推荐。</a:t>
            </a:r>
            <a:endParaRPr lang="zh-CN" altLang="en-US" dirty="0"/>
          </a:p>
        </p:txBody>
      </p:sp>
    </p:spTree>
    <p:extLst>
      <p:ext uri="{BB962C8B-B14F-4D97-AF65-F5344CB8AC3E}">
        <p14:creationId xmlns:p14="http://schemas.microsoft.com/office/powerpoint/2010/main" val="20601218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基于社区的推荐技术</a:t>
            </a:r>
            <a:endParaRPr lang="zh-CN" altLang="en-US" dirty="0"/>
          </a:p>
        </p:txBody>
      </p:sp>
      <p:sp>
        <p:nvSpPr>
          <p:cNvPr id="3" name="内容占位符 2"/>
          <p:cNvSpPr>
            <a:spLocks noGrp="1"/>
          </p:cNvSpPr>
          <p:nvPr>
            <p:ph idx="1"/>
          </p:nvPr>
        </p:nvSpPr>
        <p:spPr/>
        <p:txBody>
          <a:bodyPr/>
          <a:lstStyle/>
          <a:p>
            <a:r>
              <a:rPr lang="zh-CN" altLang="en-US" dirty="0" smtClean="0"/>
              <a:t>这种技术同样依赖于其他用户的评分进行推荐，与协同过滤推荐不同的是，这种技术依赖于用户朋友的偏好，这种推荐技术假设人们做出选择时更依赖朋友的建议，而不要求用户和他的朋友有相同的口味。</a:t>
            </a:r>
            <a:endParaRPr lang="en-US" altLang="zh-CN" dirty="0" smtClean="0"/>
          </a:p>
          <a:p>
            <a:r>
              <a:rPr lang="zh-CN" altLang="en-US" dirty="0"/>
              <a:t>这类推荐</a:t>
            </a:r>
            <a:r>
              <a:rPr lang="zh-CN" altLang="en-US" dirty="0" smtClean="0"/>
              <a:t>技术是随着社交网络的普及而出现的，也被称为社会化推荐系统。</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83" y="4509119"/>
            <a:ext cx="4058216" cy="2219635"/>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530" y="5229199"/>
            <a:ext cx="4496427" cy="1019317"/>
          </a:xfrm>
          <a:prstGeom prst="rect">
            <a:avLst/>
          </a:prstGeom>
        </p:spPr>
      </p:pic>
    </p:spTree>
    <p:extLst>
      <p:ext uri="{BB962C8B-B14F-4D97-AF65-F5344CB8AC3E}">
        <p14:creationId xmlns:p14="http://schemas.microsoft.com/office/powerpoint/2010/main" val="214720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基于关联规则的推荐技术</a:t>
            </a:r>
            <a:endParaRPr lang="zh-CN" altLang="en-US" dirty="0"/>
          </a:p>
        </p:txBody>
      </p:sp>
      <p:sp>
        <p:nvSpPr>
          <p:cNvPr id="3" name="内容占位符 2"/>
          <p:cNvSpPr>
            <a:spLocks noGrp="1"/>
          </p:cNvSpPr>
          <p:nvPr>
            <p:ph idx="1"/>
          </p:nvPr>
        </p:nvSpPr>
        <p:spPr/>
        <p:txBody>
          <a:bodyPr/>
          <a:lstStyle/>
          <a:p>
            <a:r>
              <a:rPr lang="zh-CN" altLang="en-US" dirty="0" smtClean="0"/>
              <a:t>基于关联规则的推荐技术以关联规则为基础进行推荐。</a:t>
            </a:r>
            <a:endParaRPr lang="en-US" altLang="zh-CN" dirty="0" smtClean="0"/>
          </a:p>
          <a:p>
            <a:r>
              <a:rPr lang="zh-CN" altLang="en-US" dirty="0"/>
              <a:t>关联</a:t>
            </a:r>
            <a:r>
              <a:rPr lang="zh-CN" altLang="en-US" dirty="0" smtClean="0"/>
              <a:t>规则是指一个用户在购买了物品</a:t>
            </a:r>
            <a:r>
              <a:rPr lang="en-US" altLang="zh-CN" dirty="0" smtClean="0"/>
              <a:t>A</a:t>
            </a:r>
            <a:r>
              <a:rPr lang="zh-CN" altLang="en-US" dirty="0" smtClean="0"/>
              <a:t>的情况下有多少可能会买物品</a:t>
            </a:r>
            <a:r>
              <a:rPr lang="en-US" altLang="zh-CN" dirty="0" smtClean="0"/>
              <a:t>B(</a:t>
            </a:r>
            <a:r>
              <a:rPr lang="zh-CN" altLang="en-US" dirty="0" smtClean="0"/>
              <a:t>物品</a:t>
            </a:r>
            <a:r>
              <a:rPr lang="en-US" altLang="zh-CN" dirty="0" smtClean="0"/>
              <a:t>A</a:t>
            </a:r>
            <a:r>
              <a:rPr lang="zh-CN" altLang="en-US" dirty="0" smtClean="0"/>
              <a:t>和物品</a:t>
            </a:r>
            <a:r>
              <a:rPr lang="en-US" altLang="zh-CN" dirty="0" smtClean="0"/>
              <a:t>B</a:t>
            </a:r>
            <a:r>
              <a:rPr lang="zh-CN" altLang="en-US" dirty="0" smtClean="0"/>
              <a:t>可能是完全不同的两个物品，比如啤酒和尿布</a:t>
            </a:r>
            <a:r>
              <a:rPr lang="en-US" altLang="zh-CN" dirty="0" smtClean="0"/>
              <a:t>)</a:t>
            </a:r>
            <a:r>
              <a:rPr lang="zh-CN" altLang="en-US" dirty="0" smtClean="0"/>
              <a:t>。</a:t>
            </a:r>
            <a:endParaRPr lang="en-US" altLang="zh-CN" dirty="0" smtClean="0"/>
          </a:p>
          <a:p>
            <a:r>
              <a:rPr lang="zh-CN" altLang="en-US" dirty="0"/>
              <a:t>基于关联</a:t>
            </a:r>
            <a:r>
              <a:rPr lang="zh-CN" altLang="en-US" dirty="0" smtClean="0"/>
              <a:t>规则的推荐技术可以发现不同商品在销售过程中的相关性，在零售行业已经得到成功的应用。</a:t>
            </a:r>
            <a:endParaRPr lang="en-US" altLang="zh-CN" dirty="0" smtClean="0"/>
          </a:p>
          <a:p>
            <a:r>
              <a:rPr lang="zh-CN" altLang="en-US"/>
              <a:t>关联规则</a:t>
            </a:r>
            <a:r>
              <a:rPr lang="zh-CN" altLang="en-US" smtClean="0"/>
              <a:t>的发现比较困难，但可以离线进行。</a:t>
            </a:r>
            <a:endParaRPr lang="zh-CN" altLang="en-US" dirty="0"/>
          </a:p>
        </p:txBody>
      </p:sp>
    </p:spTree>
    <p:extLst>
      <p:ext uri="{BB962C8B-B14F-4D97-AF65-F5344CB8AC3E}">
        <p14:creationId xmlns:p14="http://schemas.microsoft.com/office/powerpoint/2010/main" val="3563772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推荐系统与数据</a:t>
            </a:r>
            <a:r>
              <a:rPr lang="zh-CN" altLang="en-US" dirty="0" smtClean="0"/>
              <a:t>挖掘</a:t>
            </a:r>
            <a:endParaRPr lang="zh-CN" altLang="en-US" dirty="0"/>
          </a:p>
        </p:txBody>
      </p:sp>
      <p:sp>
        <p:nvSpPr>
          <p:cNvPr id="3" name="内容占位符 2"/>
          <p:cNvSpPr>
            <a:spLocks noGrp="1"/>
          </p:cNvSpPr>
          <p:nvPr>
            <p:ph idx="1"/>
          </p:nvPr>
        </p:nvSpPr>
        <p:spPr/>
        <p:txBody>
          <a:bodyPr/>
          <a:lstStyle/>
          <a:p>
            <a:r>
              <a:rPr lang="zh-CN" altLang="en-US" dirty="0" smtClean="0"/>
              <a:t>推荐系统进行推荐</a:t>
            </a:r>
            <a:r>
              <a:rPr lang="en-US" altLang="zh-CN" dirty="0" smtClean="0"/>
              <a:t>(</a:t>
            </a:r>
            <a:r>
              <a:rPr lang="zh-CN" altLang="en-US" dirty="0" smtClean="0"/>
              <a:t>尤其是基于关联规则的推荐</a:t>
            </a:r>
            <a:r>
              <a:rPr lang="en-US" altLang="zh-CN" dirty="0" smtClean="0"/>
              <a:t>)</a:t>
            </a:r>
            <a:r>
              <a:rPr lang="zh-CN" altLang="en-US" dirty="0" smtClean="0"/>
              <a:t>时需要从大量的数据中挖掘信息，甚至大部分推荐技术的核心算法都可以理解成数据挖掘技术的一个特例。</a:t>
            </a:r>
            <a:endParaRPr lang="en-US" altLang="zh-CN" dirty="0" smtClean="0"/>
          </a:p>
          <a:p>
            <a:r>
              <a:rPr lang="zh-CN" altLang="en-US" dirty="0"/>
              <a:t>数据</a:t>
            </a:r>
            <a:r>
              <a:rPr lang="zh-CN" altLang="en-US" dirty="0" smtClean="0"/>
              <a:t>挖掘的过程一般由三个连续执行的步骤组成：数据预处理、训练模型、结果解释。</a:t>
            </a:r>
            <a:endParaRPr lang="en-US" altLang="zh-CN" dirty="0" smtClean="0"/>
          </a:p>
          <a:p>
            <a:r>
              <a:rPr lang="zh-CN" altLang="en-US" dirty="0"/>
              <a:t>本</a:t>
            </a:r>
            <a:r>
              <a:rPr lang="zh-CN" altLang="en-US" dirty="0" smtClean="0"/>
              <a:t>学期用到最多的数据</a:t>
            </a:r>
            <a:r>
              <a:rPr lang="zh-CN" altLang="en-US" dirty="0" smtClean="0"/>
              <a:t>挖掘内容是</a:t>
            </a:r>
            <a:r>
              <a:rPr lang="zh-CN" altLang="en-US" dirty="0" smtClean="0"/>
              <a:t>频繁模式挖掘。</a:t>
            </a:r>
            <a:endParaRPr lang="en-US" altLang="zh-CN" dirty="0" smtClean="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4653136"/>
            <a:ext cx="3448531" cy="2124371"/>
          </a:xfrm>
          <a:prstGeom prst="rect">
            <a:avLst/>
          </a:prstGeom>
        </p:spPr>
      </p:pic>
    </p:spTree>
    <p:extLst>
      <p:ext uri="{BB962C8B-B14F-4D97-AF65-F5344CB8AC3E}">
        <p14:creationId xmlns:p14="http://schemas.microsoft.com/office/powerpoint/2010/main" val="3739147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dirty="0" smtClean="0"/>
              <a:t>本章内容</a:t>
            </a:r>
            <a:endParaRPr lang="zh-CN" altLang="en-US" sz="4000" dirty="0"/>
          </a:p>
        </p:txBody>
      </p:sp>
      <p:sp>
        <p:nvSpPr>
          <p:cNvPr id="3" name="内容占位符 2"/>
          <p:cNvSpPr>
            <a:spLocks noGrp="1"/>
          </p:cNvSpPr>
          <p:nvPr>
            <p:ph idx="1"/>
          </p:nvPr>
        </p:nvSpPr>
        <p:spPr/>
        <p:txBody>
          <a:bodyPr/>
          <a:lstStyle/>
          <a:p>
            <a:r>
              <a:rPr lang="zh-CN" altLang="en-US" dirty="0" smtClean="0"/>
              <a:t>推荐系统的产生与发展</a:t>
            </a:r>
            <a:endParaRPr lang="en-US" altLang="zh-CN" dirty="0" smtClean="0"/>
          </a:p>
          <a:p>
            <a:r>
              <a:rPr lang="zh-CN" altLang="en-US" dirty="0"/>
              <a:t>推荐</a:t>
            </a:r>
            <a:r>
              <a:rPr lang="zh-CN" altLang="en-US" dirty="0" smtClean="0"/>
              <a:t>系统与搜索引擎</a:t>
            </a:r>
            <a:endParaRPr lang="en-US" altLang="zh-CN" dirty="0" smtClean="0"/>
          </a:p>
          <a:p>
            <a:r>
              <a:rPr lang="zh-CN" altLang="en-US" dirty="0"/>
              <a:t>推荐系统</a:t>
            </a:r>
            <a:r>
              <a:rPr lang="zh-CN" altLang="en-US" dirty="0" smtClean="0"/>
              <a:t>的数据和知识来源</a:t>
            </a:r>
            <a:endParaRPr lang="en-US" altLang="zh-CN" dirty="0" smtClean="0"/>
          </a:p>
          <a:p>
            <a:r>
              <a:rPr lang="zh-CN" altLang="en-US" dirty="0" smtClean="0"/>
              <a:t>推荐技术</a:t>
            </a:r>
            <a:endParaRPr lang="en-US" altLang="zh-CN" dirty="0" smtClean="0"/>
          </a:p>
          <a:p>
            <a:r>
              <a:rPr lang="zh-CN" altLang="en-US" dirty="0" smtClean="0"/>
              <a:t>推荐系统</a:t>
            </a:r>
            <a:r>
              <a:rPr lang="zh-CN" altLang="en-US" dirty="0"/>
              <a:t>评估及常用数据集</a:t>
            </a:r>
            <a:endParaRPr lang="en-US" altLang="zh-CN" dirty="0" smtClean="0"/>
          </a:p>
          <a:p>
            <a:r>
              <a:rPr lang="zh-CN" altLang="en-US" dirty="0" smtClean="0"/>
              <a:t>推荐系统中的隐私问题</a:t>
            </a:r>
            <a:endParaRPr lang="en-US" altLang="zh-CN" dirty="0" smtClean="0"/>
          </a:p>
          <a:p>
            <a:r>
              <a:rPr lang="zh-CN" altLang="en-US" dirty="0" smtClean="0"/>
              <a:t>推荐系统面临的挑战</a:t>
            </a:r>
            <a:endParaRPr lang="en-US" altLang="zh-CN" dirty="0" smtClean="0"/>
          </a:p>
        </p:txBody>
      </p:sp>
    </p:spTree>
    <p:extLst>
      <p:ext uri="{BB962C8B-B14F-4D97-AF65-F5344CB8AC3E}">
        <p14:creationId xmlns:p14="http://schemas.microsoft.com/office/powerpoint/2010/main" val="707550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情境感知推荐技术</a:t>
            </a:r>
            <a:endParaRPr lang="zh-CN" altLang="en-US" dirty="0"/>
          </a:p>
        </p:txBody>
      </p:sp>
      <p:sp>
        <p:nvSpPr>
          <p:cNvPr id="3" name="内容占位符 2"/>
          <p:cNvSpPr>
            <a:spLocks noGrp="1"/>
          </p:cNvSpPr>
          <p:nvPr>
            <p:ph idx="1"/>
          </p:nvPr>
        </p:nvSpPr>
        <p:spPr/>
        <p:txBody>
          <a:bodyPr/>
          <a:lstStyle/>
          <a:p>
            <a:r>
              <a:rPr lang="zh-CN" altLang="en-US" dirty="0" smtClean="0"/>
              <a:t>以上各种推荐技术虽然都属于个性化推荐，但都注重于将相关的物品推荐给用户，而没有考虑任何的情境信息，比如时间、地点、心情等。</a:t>
            </a:r>
            <a:endParaRPr lang="en-US" altLang="zh-CN" dirty="0" smtClean="0"/>
          </a:p>
          <a:p>
            <a:r>
              <a:rPr lang="zh-CN" altLang="en-US" dirty="0"/>
              <a:t>在</a:t>
            </a:r>
            <a:r>
              <a:rPr lang="zh-CN" altLang="en-US" dirty="0" smtClean="0"/>
              <a:t>许多推荐系统的应用中，把情境信息融合到推荐流程中是很有必要的，比如对于新闻推荐，在工作日，用户上午可能更倾向于浏览世界新闻，晚上则浏览股市报告，而周末则会去浏览影评和购物信息。</a:t>
            </a:r>
            <a:endParaRPr lang="en-US" altLang="zh-CN" dirty="0" smtClean="0"/>
          </a:p>
          <a:p>
            <a:r>
              <a:rPr lang="zh-CN" altLang="en-US" dirty="0"/>
              <a:t>情境</a:t>
            </a:r>
            <a:r>
              <a:rPr lang="zh-CN" altLang="en-US" dirty="0" smtClean="0"/>
              <a:t>感知推荐已被应用于电影推荐、餐馆推荐、旅游推荐、音乐推荐、新闻推荐、购物推荐等众多领域。</a:t>
            </a:r>
            <a:endParaRPr lang="zh-CN" altLang="en-US" dirty="0"/>
          </a:p>
        </p:txBody>
      </p:sp>
    </p:spTree>
    <p:extLst>
      <p:ext uri="{BB962C8B-B14F-4D97-AF65-F5344CB8AC3E}">
        <p14:creationId xmlns:p14="http://schemas.microsoft.com/office/powerpoint/2010/main" val="3385563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不同推荐技术的比较</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578349430"/>
              </p:ext>
            </p:extLst>
          </p:nvPr>
        </p:nvGraphicFramePr>
        <p:xfrm>
          <a:off x="457200" y="1935165"/>
          <a:ext cx="8229600" cy="4833123"/>
        </p:xfrm>
        <a:graphic>
          <a:graphicData uri="http://schemas.openxmlformats.org/drawingml/2006/table">
            <a:tbl>
              <a:tblPr firstRow="1" bandRow="1">
                <a:tableStyleId>{5C22544A-7EE6-4342-B048-85BDC9FD1C3A}</a:tableStyleId>
              </a:tblPr>
              <a:tblGrid>
                <a:gridCol w="2743200"/>
                <a:gridCol w="2743200"/>
                <a:gridCol w="2743200"/>
              </a:tblGrid>
              <a:tr h="485723">
                <a:tc>
                  <a:txBody>
                    <a:bodyPr/>
                    <a:lstStyle/>
                    <a:p>
                      <a:pPr algn="ctr"/>
                      <a:r>
                        <a:rPr lang="zh-CN" altLang="en-US" dirty="0" smtClean="0"/>
                        <a:t>推荐技术</a:t>
                      </a:r>
                      <a:endParaRPr lang="zh-CN" altLang="en-US" dirty="0"/>
                    </a:p>
                  </a:txBody>
                  <a:tcPr anchor="ctr"/>
                </a:tc>
                <a:tc>
                  <a:txBody>
                    <a:bodyPr/>
                    <a:lstStyle/>
                    <a:p>
                      <a:pPr algn="ctr"/>
                      <a:r>
                        <a:rPr lang="zh-CN" altLang="en-US" dirty="0" smtClean="0"/>
                        <a:t>优点</a:t>
                      </a:r>
                      <a:endParaRPr lang="zh-CN" altLang="en-US" dirty="0"/>
                    </a:p>
                  </a:txBody>
                  <a:tcPr anchor="ctr"/>
                </a:tc>
                <a:tc>
                  <a:txBody>
                    <a:bodyPr/>
                    <a:lstStyle/>
                    <a:p>
                      <a:pPr algn="ctr"/>
                      <a:r>
                        <a:rPr lang="zh-CN" altLang="en-US" dirty="0" smtClean="0"/>
                        <a:t>缺点</a:t>
                      </a:r>
                      <a:endParaRPr lang="zh-CN" altLang="en-US" dirty="0"/>
                    </a:p>
                  </a:txBody>
                  <a:tcPr anchor="ctr"/>
                </a:tc>
              </a:tr>
              <a:tr h="686600">
                <a:tc>
                  <a:txBody>
                    <a:bodyPr/>
                    <a:lstStyle/>
                    <a:p>
                      <a:pPr algn="ctr"/>
                      <a:r>
                        <a:rPr lang="zh-CN" altLang="en-US" dirty="0" smtClean="0"/>
                        <a:t>基于内容</a:t>
                      </a:r>
                      <a:endParaRPr lang="zh-CN" altLang="en-US" dirty="0"/>
                    </a:p>
                  </a:txBody>
                  <a:tcPr anchor="ctr"/>
                </a:tc>
                <a:tc>
                  <a:txBody>
                    <a:bodyPr/>
                    <a:lstStyle/>
                    <a:p>
                      <a:pPr algn="ctr"/>
                      <a:r>
                        <a:rPr lang="zh-CN" altLang="en-US" dirty="0" smtClean="0"/>
                        <a:t>结果容易解释且风险较小</a:t>
                      </a:r>
                      <a:endParaRPr lang="zh-CN" altLang="en-US" dirty="0"/>
                    </a:p>
                  </a:txBody>
                  <a:tcPr anchor="ctr"/>
                </a:tc>
                <a:tc>
                  <a:txBody>
                    <a:bodyPr/>
                    <a:lstStyle/>
                    <a:p>
                      <a:pPr algn="ctr"/>
                      <a:r>
                        <a:rPr lang="zh-CN" altLang="en-US" dirty="0" smtClean="0"/>
                        <a:t>冷启动问题，首先内容分析，过度专业化</a:t>
                      </a:r>
                      <a:endParaRPr lang="zh-CN" altLang="en-US" dirty="0"/>
                    </a:p>
                  </a:txBody>
                  <a:tcPr anchor="ctr"/>
                </a:tc>
              </a:tr>
              <a:tr h="686600">
                <a:tc>
                  <a:txBody>
                    <a:bodyPr/>
                    <a:lstStyle/>
                    <a:p>
                      <a:pPr algn="ctr"/>
                      <a:r>
                        <a:rPr lang="zh-CN" altLang="en-US" dirty="0" smtClean="0"/>
                        <a:t>协同过滤</a:t>
                      </a:r>
                      <a:endParaRPr lang="zh-CN" altLang="en-US" dirty="0"/>
                    </a:p>
                  </a:txBody>
                  <a:tcPr anchor="ctr"/>
                </a:tc>
                <a:tc>
                  <a:txBody>
                    <a:bodyPr/>
                    <a:lstStyle/>
                    <a:p>
                      <a:pPr algn="ctr"/>
                      <a:r>
                        <a:rPr lang="zh-CN" altLang="en-US" dirty="0" smtClean="0"/>
                        <a:t>有惊喜性，不需要用户和物品本身的数据，自动化程度高</a:t>
                      </a:r>
                      <a:endParaRPr lang="zh-CN" altLang="en-US" dirty="0"/>
                    </a:p>
                  </a:txBody>
                  <a:tcPr anchor="ctr"/>
                </a:tc>
                <a:tc>
                  <a:txBody>
                    <a:bodyPr/>
                    <a:lstStyle/>
                    <a:p>
                      <a:pPr algn="ctr"/>
                      <a:r>
                        <a:rPr lang="zh-CN" altLang="en-US" dirty="0" smtClean="0"/>
                        <a:t>冷启动问题，数据稀疏问题，有一定风险</a:t>
                      </a:r>
                      <a:endParaRPr lang="zh-CN" altLang="en-US" dirty="0"/>
                    </a:p>
                  </a:txBody>
                  <a:tcPr anchor="ctr"/>
                </a:tc>
              </a:tr>
              <a:tr h="686600">
                <a:tc>
                  <a:txBody>
                    <a:bodyPr/>
                    <a:lstStyle/>
                    <a:p>
                      <a:pPr algn="ctr"/>
                      <a:r>
                        <a:rPr lang="zh-CN" altLang="en-US" dirty="0" smtClean="0"/>
                        <a:t>基于知识</a:t>
                      </a:r>
                      <a:endParaRPr lang="zh-CN" altLang="en-US" dirty="0"/>
                    </a:p>
                  </a:txBody>
                  <a:tcPr anchor="ctr"/>
                </a:tc>
                <a:tc>
                  <a:txBody>
                    <a:bodyPr/>
                    <a:lstStyle/>
                    <a:p>
                      <a:pPr algn="ctr"/>
                      <a:r>
                        <a:rPr lang="zh-CN" altLang="en-US" dirty="0" smtClean="0"/>
                        <a:t>能把用户需求反映到产品上，可应对冷启动问题</a:t>
                      </a:r>
                      <a:endParaRPr lang="zh-CN" altLang="en-US" dirty="0"/>
                    </a:p>
                  </a:txBody>
                  <a:tcPr anchor="ctr"/>
                </a:tc>
                <a:tc>
                  <a:txBody>
                    <a:bodyPr/>
                    <a:lstStyle/>
                    <a:p>
                      <a:pPr algn="ctr"/>
                      <a:r>
                        <a:rPr lang="zh-CN" altLang="en-US" dirty="0" smtClean="0"/>
                        <a:t>知识难获得</a:t>
                      </a:r>
                      <a:endParaRPr lang="zh-CN" altLang="en-US" dirty="0"/>
                    </a:p>
                  </a:txBody>
                  <a:tcPr anchor="ctr"/>
                </a:tc>
              </a:tr>
              <a:tr h="686600">
                <a:tc>
                  <a:txBody>
                    <a:bodyPr/>
                    <a:lstStyle/>
                    <a:p>
                      <a:pPr algn="ctr"/>
                      <a:r>
                        <a:rPr lang="zh-CN" altLang="en-US" dirty="0" smtClean="0"/>
                        <a:t>基于社区</a:t>
                      </a:r>
                      <a:endParaRPr lang="zh-CN" altLang="en-US" dirty="0"/>
                    </a:p>
                  </a:txBody>
                  <a:tcPr anchor="ctr"/>
                </a:tc>
                <a:tc>
                  <a:txBody>
                    <a:bodyPr/>
                    <a:lstStyle/>
                    <a:p>
                      <a:pPr algn="ctr"/>
                      <a:r>
                        <a:rPr lang="zh-CN" altLang="en-US" dirty="0" smtClean="0"/>
                        <a:t>有惊喜性，数据需要较少</a:t>
                      </a:r>
                      <a:endParaRPr lang="zh-CN" altLang="en-US" dirty="0"/>
                    </a:p>
                  </a:txBody>
                  <a:tcPr anchor="ctr"/>
                </a:tc>
                <a:tc>
                  <a:txBody>
                    <a:bodyPr/>
                    <a:lstStyle/>
                    <a:p>
                      <a:pPr algn="ctr"/>
                      <a:r>
                        <a:rPr lang="zh-CN" altLang="en-US" dirty="0" smtClean="0"/>
                        <a:t>隐私问题</a:t>
                      </a:r>
                      <a:endParaRPr lang="zh-CN" altLang="en-US" dirty="0"/>
                    </a:p>
                  </a:txBody>
                  <a:tcPr anchor="ctr"/>
                </a:tc>
              </a:tr>
              <a:tr h="686600">
                <a:tc>
                  <a:txBody>
                    <a:bodyPr/>
                    <a:lstStyle/>
                    <a:p>
                      <a:pPr algn="ctr"/>
                      <a:r>
                        <a:rPr lang="zh-CN" altLang="en-US" dirty="0" smtClean="0"/>
                        <a:t>基于关联规则</a:t>
                      </a:r>
                      <a:endParaRPr lang="zh-CN" altLang="en-US" dirty="0"/>
                    </a:p>
                  </a:txBody>
                  <a:tcPr anchor="ctr"/>
                </a:tc>
                <a:tc>
                  <a:txBody>
                    <a:bodyPr/>
                    <a:lstStyle/>
                    <a:p>
                      <a:pPr algn="ctr"/>
                      <a:r>
                        <a:rPr lang="zh-CN" altLang="en-US" dirty="0" smtClean="0"/>
                        <a:t>有惊喜性</a:t>
                      </a:r>
                      <a:endParaRPr lang="zh-CN" altLang="en-US" dirty="0"/>
                    </a:p>
                  </a:txBody>
                  <a:tcPr anchor="ctr"/>
                </a:tc>
                <a:tc>
                  <a:txBody>
                    <a:bodyPr/>
                    <a:lstStyle/>
                    <a:p>
                      <a:pPr algn="ctr"/>
                      <a:r>
                        <a:rPr lang="zh-CN" altLang="en-US" dirty="0" smtClean="0"/>
                        <a:t>规则抽取难，个性化程度低</a:t>
                      </a:r>
                      <a:endParaRPr lang="zh-CN" altLang="en-US" dirty="0"/>
                    </a:p>
                  </a:txBody>
                  <a:tcPr anchor="ctr"/>
                </a:tc>
              </a:tr>
              <a:tr h="686600">
                <a:tc>
                  <a:txBody>
                    <a:bodyPr/>
                    <a:lstStyle/>
                    <a:p>
                      <a:pPr algn="ctr"/>
                      <a:r>
                        <a:rPr lang="zh-CN" altLang="en-US" dirty="0" smtClean="0"/>
                        <a:t>情境感知</a:t>
                      </a:r>
                      <a:endParaRPr lang="zh-CN" altLang="en-US" dirty="0"/>
                    </a:p>
                  </a:txBody>
                  <a:tcPr anchor="ctr"/>
                </a:tc>
                <a:tc>
                  <a:txBody>
                    <a:bodyPr/>
                    <a:lstStyle/>
                    <a:p>
                      <a:pPr algn="ctr"/>
                      <a:r>
                        <a:rPr lang="zh-CN" altLang="en-US" dirty="0" smtClean="0"/>
                        <a:t>个性化程度高</a:t>
                      </a:r>
                      <a:endParaRPr lang="zh-CN" altLang="en-US" dirty="0"/>
                    </a:p>
                  </a:txBody>
                  <a:tcPr anchor="ctr"/>
                </a:tc>
                <a:tc>
                  <a:txBody>
                    <a:bodyPr/>
                    <a:lstStyle/>
                    <a:p>
                      <a:pPr algn="ctr"/>
                      <a:r>
                        <a:rPr lang="zh-CN" altLang="en-US" dirty="0" smtClean="0"/>
                        <a:t>新领域，许多问题亟需研究，隐私问题</a:t>
                      </a:r>
                      <a:endParaRPr lang="zh-CN" altLang="en-US" dirty="0"/>
                    </a:p>
                  </a:txBody>
                  <a:tcPr anchor="ctr"/>
                </a:tc>
              </a:tr>
            </a:tbl>
          </a:graphicData>
        </a:graphic>
      </p:graphicFrame>
    </p:spTree>
    <p:extLst>
      <p:ext uri="{BB962C8B-B14F-4D97-AF65-F5344CB8AC3E}">
        <p14:creationId xmlns:p14="http://schemas.microsoft.com/office/powerpoint/2010/main" val="3663389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混合推荐技术</a:t>
            </a:r>
            <a:endParaRPr lang="zh-CN" altLang="en-US" dirty="0"/>
          </a:p>
        </p:txBody>
      </p:sp>
      <p:sp>
        <p:nvSpPr>
          <p:cNvPr id="3" name="内容占位符 2"/>
          <p:cNvSpPr>
            <a:spLocks noGrp="1"/>
          </p:cNvSpPr>
          <p:nvPr>
            <p:ph idx="1"/>
          </p:nvPr>
        </p:nvSpPr>
        <p:spPr/>
        <p:txBody>
          <a:bodyPr/>
          <a:lstStyle/>
          <a:p>
            <a:r>
              <a:rPr lang="zh-CN" altLang="en-US" dirty="0" smtClean="0"/>
              <a:t>由于各种推荐系统都有其缺点，因此实际应用中一般应用混合推荐技术，即将多种推荐技术组合应用于一个推荐系统中。</a:t>
            </a:r>
            <a:endParaRPr lang="en-US" altLang="zh-CN" dirty="0" smtClean="0"/>
          </a:p>
          <a:p>
            <a:r>
              <a:rPr lang="en-US" altLang="zh-CN" dirty="0" smtClean="0"/>
              <a:t>Netflix Prize</a:t>
            </a:r>
            <a:r>
              <a:rPr lang="zh-CN" altLang="en-US" dirty="0" smtClean="0"/>
              <a:t>大奖获得者融合了上百种不同的模型后才达到了比赛的要求。</a:t>
            </a:r>
            <a:endParaRPr lang="en-US" altLang="zh-CN" dirty="0" smtClean="0"/>
          </a:p>
          <a:p>
            <a:r>
              <a:rPr lang="zh-CN" altLang="en-US" dirty="0" smtClean="0"/>
              <a:t>研究和应用最多的是基于内容的推荐和协同过滤推荐技术的组合，而这两种技术组合最简单的形式就是分别用这两种技术产生一个推荐结果，然后以某种方法组合这两个结果。</a:t>
            </a:r>
            <a:endParaRPr lang="en-US" altLang="zh-CN" dirty="0" smtClean="0"/>
          </a:p>
          <a:p>
            <a:r>
              <a:rPr lang="zh-CN" altLang="en-US" dirty="0"/>
              <a:t>多种推荐</a:t>
            </a:r>
            <a:r>
              <a:rPr lang="zh-CN" altLang="en-US" dirty="0" smtClean="0"/>
              <a:t>技术组合的不同方法有：</a:t>
            </a:r>
            <a:endParaRPr lang="zh-CN" altLang="en-US" dirty="0"/>
          </a:p>
        </p:txBody>
      </p:sp>
    </p:spTree>
    <p:extLst>
      <p:ext uri="{BB962C8B-B14F-4D97-AF65-F5344CB8AC3E}">
        <p14:creationId xmlns:p14="http://schemas.microsoft.com/office/powerpoint/2010/main" val="551398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组合推荐技术</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5578966"/>
              </p:ext>
            </p:extLst>
          </p:nvPr>
        </p:nvGraphicFramePr>
        <p:xfrm>
          <a:off x="457200" y="1772816"/>
          <a:ext cx="8291264" cy="5021740"/>
        </p:xfrm>
        <a:graphic>
          <a:graphicData uri="http://schemas.openxmlformats.org/drawingml/2006/table">
            <a:tbl>
              <a:tblPr firstRow="1" bandRow="1">
                <a:tableStyleId>{5C22544A-7EE6-4342-B048-85BDC9FD1C3A}</a:tableStyleId>
              </a:tblPr>
              <a:tblGrid>
                <a:gridCol w="2602632"/>
                <a:gridCol w="5688632"/>
              </a:tblGrid>
              <a:tr h="615355">
                <a:tc>
                  <a:txBody>
                    <a:bodyPr/>
                    <a:lstStyle/>
                    <a:p>
                      <a:pPr algn="ctr"/>
                      <a:r>
                        <a:rPr lang="zh-CN" altLang="en-US" dirty="0" smtClean="0"/>
                        <a:t>技术</a:t>
                      </a:r>
                      <a:endParaRPr lang="zh-CN" altLang="en-US" dirty="0"/>
                    </a:p>
                  </a:txBody>
                  <a:tcPr anchor="ctr"/>
                </a:tc>
                <a:tc>
                  <a:txBody>
                    <a:bodyPr/>
                    <a:lstStyle/>
                    <a:p>
                      <a:pPr algn="ctr"/>
                      <a:r>
                        <a:rPr lang="zh-CN" altLang="en-US" dirty="0" smtClean="0"/>
                        <a:t>描述</a:t>
                      </a:r>
                      <a:endParaRPr lang="zh-CN" altLang="en-US" dirty="0"/>
                    </a:p>
                  </a:txBody>
                  <a:tcPr anchor="ctr"/>
                </a:tc>
              </a:tr>
              <a:tr h="615355">
                <a:tc>
                  <a:txBody>
                    <a:bodyPr/>
                    <a:lstStyle/>
                    <a:p>
                      <a:pPr algn="ctr"/>
                      <a:r>
                        <a:rPr lang="zh-CN" altLang="en-US" dirty="0" smtClean="0"/>
                        <a:t>加权</a:t>
                      </a:r>
                      <a:r>
                        <a:rPr lang="en-US" altLang="zh-CN" dirty="0" smtClean="0"/>
                        <a:t>(Weighted)</a:t>
                      </a:r>
                      <a:endParaRPr lang="zh-CN" altLang="en-US" dirty="0"/>
                    </a:p>
                  </a:txBody>
                  <a:tcPr anchor="ctr"/>
                </a:tc>
                <a:tc>
                  <a:txBody>
                    <a:bodyPr/>
                    <a:lstStyle/>
                    <a:p>
                      <a:pPr algn="ctr"/>
                      <a:r>
                        <a:rPr lang="zh-CN" altLang="en-US" dirty="0" smtClean="0"/>
                        <a:t>加权多种推荐技术的结果</a:t>
                      </a:r>
                      <a:endParaRPr lang="zh-CN" altLang="en-US" dirty="0"/>
                    </a:p>
                  </a:txBody>
                  <a:tcPr anchor="ctr"/>
                </a:tc>
              </a:tr>
              <a:tr h="615355">
                <a:tc>
                  <a:txBody>
                    <a:bodyPr/>
                    <a:lstStyle/>
                    <a:p>
                      <a:pPr algn="ctr"/>
                      <a:r>
                        <a:rPr lang="zh-CN" altLang="en-US" dirty="0" smtClean="0"/>
                        <a:t>变换</a:t>
                      </a:r>
                      <a:r>
                        <a:rPr lang="en-US" altLang="zh-CN" dirty="0" smtClean="0"/>
                        <a:t>(Switching)</a:t>
                      </a:r>
                      <a:endParaRPr lang="zh-CN" altLang="en-US" dirty="0"/>
                    </a:p>
                  </a:txBody>
                  <a:tcPr anchor="ctr"/>
                </a:tc>
                <a:tc>
                  <a:txBody>
                    <a:bodyPr/>
                    <a:lstStyle/>
                    <a:p>
                      <a:pPr algn="ctr"/>
                      <a:r>
                        <a:rPr lang="zh-CN" altLang="en-US" dirty="0" smtClean="0"/>
                        <a:t>根据实际情况采用不同的推荐技术</a:t>
                      </a:r>
                      <a:endParaRPr lang="zh-CN" altLang="en-US" dirty="0"/>
                    </a:p>
                  </a:txBody>
                  <a:tcPr anchor="ctr"/>
                </a:tc>
              </a:tr>
              <a:tr h="615355">
                <a:tc>
                  <a:txBody>
                    <a:bodyPr/>
                    <a:lstStyle/>
                    <a:p>
                      <a:pPr algn="ctr"/>
                      <a:r>
                        <a:rPr lang="zh-CN" altLang="en-US" dirty="0" smtClean="0"/>
                        <a:t>混合</a:t>
                      </a:r>
                      <a:r>
                        <a:rPr lang="en-US" altLang="zh-CN" dirty="0" smtClean="0"/>
                        <a:t>(Mixed)</a:t>
                      </a:r>
                      <a:endParaRPr lang="zh-CN" altLang="en-US" dirty="0"/>
                    </a:p>
                  </a:txBody>
                  <a:tcPr anchor="ctr"/>
                </a:tc>
                <a:tc>
                  <a:txBody>
                    <a:bodyPr/>
                    <a:lstStyle/>
                    <a:p>
                      <a:pPr algn="ctr"/>
                      <a:r>
                        <a:rPr lang="zh-CN" altLang="en-US" dirty="0" smtClean="0"/>
                        <a:t>将多种推荐技术得到的结果全部呈现给用户</a:t>
                      </a:r>
                      <a:endParaRPr lang="zh-CN" altLang="en-US" dirty="0"/>
                    </a:p>
                  </a:txBody>
                  <a:tcPr anchor="ctr"/>
                </a:tc>
              </a:tr>
              <a:tr h="615355">
                <a:tc>
                  <a:txBody>
                    <a:bodyPr/>
                    <a:lstStyle/>
                    <a:p>
                      <a:pPr algn="ctr"/>
                      <a:r>
                        <a:rPr lang="zh-CN" altLang="en-US" dirty="0" smtClean="0"/>
                        <a:t>特征组合</a:t>
                      </a:r>
                      <a:r>
                        <a:rPr lang="en-US" altLang="zh-CN" dirty="0" smtClean="0"/>
                        <a:t>(Feature combination)</a:t>
                      </a:r>
                      <a:endParaRPr lang="zh-CN" altLang="en-US" dirty="0"/>
                    </a:p>
                  </a:txBody>
                  <a:tcPr anchor="ctr"/>
                </a:tc>
                <a:tc>
                  <a:txBody>
                    <a:bodyPr/>
                    <a:lstStyle/>
                    <a:p>
                      <a:pPr algn="ctr"/>
                      <a:r>
                        <a:rPr lang="zh-CN" altLang="en-US" dirty="0" smtClean="0"/>
                        <a:t>组合来自不同推荐数据源的特征被推荐技术所用</a:t>
                      </a:r>
                      <a:endParaRPr lang="zh-CN" altLang="en-US" dirty="0"/>
                    </a:p>
                  </a:txBody>
                  <a:tcPr anchor="ctr"/>
                </a:tc>
              </a:tr>
              <a:tr h="615355">
                <a:tc>
                  <a:txBody>
                    <a:bodyPr/>
                    <a:lstStyle/>
                    <a:p>
                      <a:pPr algn="ctr"/>
                      <a:r>
                        <a:rPr lang="zh-CN" altLang="en-US" dirty="0" smtClean="0"/>
                        <a:t>层叠</a:t>
                      </a:r>
                      <a:r>
                        <a:rPr lang="en-US" altLang="zh-CN" dirty="0" smtClean="0"/>
                        <a:t>(Cascade)</a:t>
                      </a:r>
                      <a:endParaRPr lang="zh-CN" altLang="en-US" dirty="0"/>
                    </a:p>
                  </a:txBody>
                  <a:tcPr anchor="ctr"/>
                </a:tc>
                <a:tc>
                  <a:txBody>
                    <a:bodyPr/>
                    <a:lstStyle/>
                    <a:p>
                      <a:pPr algn="ctr"/>
                      <a:r>
                        <a:rPr lang="zh-CN" altLang="en-US" dirty="0" smtClean="0"/>
                        <a:t>先用一种推荐技术得到一个初步的结果，再在此基础上用其他推荐技术获得更精确的结果</a:t>
                      </a:r>
                      <a:endParaRPr lang="zh-CN" altLang="en-US" dirty="0"/>
                    </a:p>
                  </a:txBody>
                  <a:tcPr anchor="ctr"/>
                </a:tc>
              </a:tr>
              <a:tr h="615355">
                <a:tc>
                  <a:txBody>
                    <a:bodyPr/>
                    <a:lstStyle/>
                    <a:p>
                      <a:pPr algn="ctr"/>
                      <a:r>
                        <a:rPr lang="zh-CN" altLang="en-US" dirty="0" smtClean="0"/>
                        <a:t>特征扩充</a:t>
                      </a:r>
                      <a:r>
                        <a:rPr lang="en-US" altLang="zh-CN" dirty="0" smtClean="0"/>
                        <a:t>(Feature augmentation)</a:t>
                      </a:r>
                      <a:endParaRPr lang="zh-CN" altLang="en-US" dirty="0"/>
                    </a:p>
                  </a:txBody>
                  <a:tcPr anchor="ctr"/>
                </a:tc>
                <a:tc>
                  <a:txBody>
                    <a:bodyPr/>
                    <a:lstStyle/>
                    <a:p>
                      <a:pPr algn="ctr"/>
                      <a:r>
                        <a:rPr lang="zh-CN" altLang="en-US" dirty="0" smtClean="0"/>
                        <a:t>与层叠类似</a:t>
                      </a:r>
                      <a:endParaRPr lang="zh-CN" altLang="en-US" dirty="0"/>
                    </a:p>
                  </a:txBody>
                  <a:tcPr anchor="ctr"/>
                </a:tc>
              </a:tr>
              <a:tr h="615355">
                <a:tc>
                  <a:txBody>
                    <a:bodyPr/>
                    <a:lstStyle/>
                    <a:p>
                      <a:pPr algn="ctr"/>
                      <a:r>
                        <a:rPr lang="zh-CN" altLang="en-US" dirty="0" smtClean="0"/>
                        <a:t>元级别</a:t>
                      </a:r>
                      <a:r>
                        <a:rPr lang="en-US" altLang="zh-CN" dirty="0" smtClean="0"/>
                        <a:t>(Meta-level)</a:t>
                      </a:r>
                      <a:endParaRPr lang="zh-CN" altLang="en-US" dirty="0"/>
                    </a:p>
                  </a:txBody>
                  <a:tcPr anchor="ctr"/>
                </a:tc>
                <a:tc>
                  <a:txBody>
                    <a:bodyPr/>
                    <a:lstStyle/>
                    <a:p>
                      <a:pPr algn="ctr"/>
                      <a:r>
                        <a:rPr lang="zh-CN" altLang="en-US" dirty="0" smtClean="0"/>
                        <a:t>用一种推荐技术产生一个模型，并将此模型作为另一种推荐技术的输入</a:t>
                      </a:r>
                      <a:endParaRPr lang="zh-CN" altLang="en-US" dirty="0"/>
                    </a:p>
                  </a:txBody>
                  <a:tcPr anchor="ctr"/>
                </a:tc>
              </a:tr>
            </a:tbl>
          </a:graphicData>
        </a:graphic>
      </p:graphicFrame>
    </p:spTree>
    <p:extLst>
      <p:ext uri="{BB962C8B-B14F-4D97-AF65-F5344CB8AC3E}">
        <p14:creationId xmlns:p14="http://schemas.microsoft.com/office/powerpoint/2010/main" val="19781440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420888"/>
            <a:ext cx="8305800" cy="1143000"/>
          </a:xfrm>
        </p:spPr>
        <p:txBody>
          <a:bodyPr/>
          <a:lstStyle/>
          <a:p>
            <a:pPr algn="ctr"/>
            <a:r>
              <a:rPr lang="zh-CN" altLang="en-US" dirty="0"/>
              <a:t>推荐系统评估及常用数据集</a:t>
            </a:r>
          </a:p>
        </p:txBody>
      </p:sp>
    </p:spTree>
    <p:extLst>
      <p:ext uri="{BB962C8B-B14F-4D97-AF65-F5344CB8AC3E}">
        <p14:creationId xmlns:p14="http://schemas.microsoft.com/office/powerpoint/2010/main" val="33913814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推荐系统评估及常用数据集</a:t>
            </a:r>
            <a:endParaRPr lang="zh-CN" altLang="en-US" dirty="0"/>
          </a:p>
        </p:txBody>
      </p:sp>
      <p:sp>
        <p:nvSpPr>
          <p:cNvPr id="3" name="内容占位符 2"/>
          <p:cNvSpPr>
            <a:spLocks noGrp="1"/>
          </p:cNvSpPr>
          <p:nvPr>
            <p:ph idx="1"/>
          </p:nvPr>
        </p:nvSpPr>
        <p:spPr/>
        <p:txBody>
          <a:bodyPr/>
          <a:lstStyle/>
          <a:p>
            <a:r>
              <a:rPr lang="zh-CN" altLang="en-US" dirty="0" smtClean="0"/>
              <a:t>推荐系统中很重要的一个问题是如何评估所建立的系统的质量和价值，且在推荐系统生命周期的不同阶段都要进行测评，比如在设计阶段，需要对多个算法进行测评比较其性能，而在系统上线运行以后，还需要进行在线测评以改进系统性能。</a:t>
            </a:r>
            <a:endParaRPr lang="en-US" altLang="zh-CN" dirty="0" smtClean="0"/>
          </a:p>
          <a:p>
            <a:r>
              <a:rPr lang="zh-CN" altLang="en-US" dirty="0"/>
              <a:t>离线</a:t>
            </a:r>
            <a:r>
              <a:rPr lang="zh-CN" altLang="en-US" dirty="0" smtClean="0"/>
              <a:t>测评阶段常用的数据集有</a:t>
            </a:r>
            <a:r>
              <a:rPr lang="en-US" altLang="zh-CN" dirty="0" err="1" smtClean="0"/>
              <a:t>MovieLens</a:t>
            </a:r>
            <a:r>
              <a:rPr lang="zh-CN" altLang="en-US" dirty="0" smtClean="0"/>
              <a:t>，</a:t>
            </a:r>
            <a:r>
              <a:rPr lang="en-US" altLang="zh-CN" dirty="0" err="1" smtClean="0"/>
              <a:t>EachMovie</a:t>
            </a:r>
            <a:r>
              <a:rPr lang="zh-CN" altLang="en-US" dirty="0" smtClean="0"/>
              <a:t>，</a:t>
            </a:r>
            <a:r>
              <a:rPr lang="en-US" altLang="zh-CN" dirty="0" smtClean="0"/>
              <a:t>Netflix</a:t>
            </a:r>
            <a:r>
              <a:rPr lang="zh-CN" altLang="en-US" dirty="0" smtClean="0"/>
              <a:t>，</a:t>
            </a:r>
            <a:r>
              <a:rPr lang="en-US" altLang="zh-CN" dirty="0" smtClean="0"/>
              <a:t>UCI</a:t>
            </a:r>
            <a:r>
              <a:rPr lang="zh-CN" altLang="en-US" dirty="0" smtClean="0"/>
              <a:t>知识库等等。</a:t>
            </a:r>
            <a:endParaRPr lang="en-US" altLang="zh-CN" dirty="0" smtClean="0"/>
          </a:p>
          <a:p>
            <a:r>
              <a:rPr lang="zh-CN" altLang="en-US" dirty="0" smtClean="0"/>
              <a:t>对于推荐系统，除了要评估其准确性以外，还要进行评估的指标包括覆盖率、置信度、新颖性、惊喜度、健壮性、隐私保护、可扩展性等等。</a:t>
            </a:r>
            <a:endParaRPr lang="zh-CN" altLang="en-US" dirty="0"/>
          </a:p>
        </p:txBody>
      </p:sp>
    </p:spTree>
    <p:extLst>
      <p:ext uri="{BB962C8B-B14F-4D97-AF65-F5344CB8AC3E}">
        <p14:creationId xmlns:p14="http://schemas.microsoft.com/office/powerpoint/2010/main" val="176973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推荐系统中的隐私</a:t>
            </a:r>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smtClean="0"/>
              <a:t>推荐系统在给人们带来便利的同时，也存在许多的潜在风险，隐私问题便是其中之一。</a:t>
            </a:r>
            <a:endParaRPr lang="en-US" altLang="zh-CN" dirty="0" smtClean="0"/>
          </a:p>
          <a:p>
            <a:r>
              <a:rPr lang="zh-CN" altLang="en-US" dirty="0" smtClean="0"/>
              <a:t>由于网络技术的发展，在社交网站、购物网站、网盘、视频网站等系统中会存储有大量用户的信息，如果这些数据库被攻击，后果不堪设想。</a:t>
            </a:r>
            <a:endParaRPr lang="en-US" altLang="zh-CN" dirty="0" smtClean="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4005064"/>
            <a:ext cx="4774370" cy="2941704"/>
          </a:xfrm>
          <a:prstGeom prst="rect">
            <a:avLst/>
          </a:prstGeom>
        </p:spPr>
      </p:pic>
    </p:spTree>
    <p:extLst>
      <p:ext uri="{BB962C8B-B14F-4D97-AF65-F5344CB8AC3E}">
        <p14:creationId xmlns:p14="http://schemas.microsoft.com/office/powerpoint/2010/main" val="384412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推荐系统中的隐私问题</a:t>
            </a:r>
          </a:p>
        </p:txBody>
      </p:sp>
      <p:sp>
        <p:nvSpPr>
          <p:cNvPr id="3" name="内容占位符 2"/>
          <p:cNvSpPr>
            <a:spLocks noGrp="1"/>
          </p:cNvSpPr>
          <p:nvPr>
            <p:ph idx="1"/>
          </p:nvPr>
        </p:nvSpPr>
        <p:spPr/>
        <p:txBody>
          <a:bodyPr/>
          <a:lstStyle/>
          <a:p>
            <a:r>
              <a:rPr lang="zh-CN" altLang="en-US" dirty="0" smtClean="0"/>
              <a:t>除了系统被人攻击外，在</a:t>
            </a:r>
            <a:r>
              <a:rPr lang="zh-CN" altLang="en-US" dirty="0"/>
              <a:t>复杂的推荐系统中，有可能将来自多个数据源的信息进行交叉链接，而此类信息如果被不可信的第三方得到，后果将会非常严重。</a:t>
            </a:r>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413635"/>
            <a:ext cx="8039048" cy="2729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216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推荐系统中的隐私问题</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1861091"/>
            <a:ext cx="3015780" cy="499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内容占位符 5"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988840"/>
            <a:ext cx="2880320" cy="4831842"/>
          </a:xfrm>
        </p:spPr>
      </p:pic>
    </p:spTree>
    <p:extLst>
      <p:ext uri="{BB962C8B-B14F-4D97-AF65-F5344CB8AC3E}">
        <p14:creationId xmlns:p14="http://schemas.microsoft.com/office/powerpoint/2010/main" val="39681463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隐私保护方法</a:t>
            </a:r>
            <a:endParaRPr lang="zh-CN" altLang="en-US" dirty="0"/>
          </a:p>
        </p:txBody>
      </p:sp>
      <p:sp>
        <p:nvSpPr>
          <p:cNvPr id="3" name="内容占位符 2"/>
          <p:cNvSpPr>
            <a:spLocks noGrp="1"/>
          </p:cNvSpPr>
          <p:nvPr>
            <p:ph idx="1"/>
          </p:nvPr>
        </p:nvSpPr>
        <p:spPr/>
        <p:txBody>
          <a:bodyPr/>
          <a:lstStyle/>
          <a:p>
            <a:r>
              <a:rPr lang="zh-CN" altLang="en-US" dirty="0" smtClean="0"/>
              <a:t>有三类方法可以</a:t>
            </a:r>
            <a:r>
              <a:rPr lang="zh-CN" altLang="en-US" dirty="0" smtClean="0">
                <a:solidFill>
                  <a:srgbClr val="FF0000"/>
                </a:solidFill>
              </a:rPr>
              <a:t>缓解</a:t>
            </a:r>
            <a:r>
              <a:rPr lang="zh-CN" altLang="en-US" dirty="0" smtClean="0"/>
              <a:t>推荐系统中的隐私问题：</a:t>
            </a:r>
            <a:endParaRPr lang="en-US" altLang="zh-CN" dirty="0" smtClean="0"/>
          </a:p>
          <a:p>
            <a:pPr marL="1176480" indent="-457200">
              <a:buFont typeface="Wingdings" panose="05000000000000000000" pitchFamily="2" charset="2"/>
              <a:buChar char="Ø"/>
            </a:pPr>
            <a:r>
              <a:rPr lang="zh-CN" altLang="en-US" sz="2400" dirty="0"/>
              <a:t>基于</a:t>
            </a:r>
            <a:r>
              <a:rPr lang="zh-CN" altLang="en-US" sz="2400" dirty="0" smtClean="0"/>
              <a:t>架构的方法。此方法限制外部人员访问数据的权限以保护用户隐私</a:t>
            </a:r>
            <a:endParaRPr lang="en-US" altLang="zh-CN" sz="2400" dirty="0" smtClean="0"/>
          </a:p>
          <a:p>
            <a:pPr marL="1176480" indent="-457200">
              <a:buFont typeface="Wingdings" panose="05000000000000000000" pitchFamily="2" charset="2"/>
              <a:buChar char="Ø"/>
            </a:pPr>
            <a:r>
              <a:rPr lang="zh-CN" altLang="en-US" sz="2400" dirty="0"/>
              <a:t>基于</a:t>
            </a:r>
            <a:r>
              <a:rPr lang="zh-CN" altLang="en-US" sz="2400" dirty="0" smtClean="0"/>
              <a:t>算法的方法。此方法对数据进行处理，比如将用户身份匿名化或者对评分数据进行处理</a:t>
            </a:r>
            <a:r>
              <a:rPr lang="en-US" altLang="zh-CN" sz="2400" dirty="0" smtClean="0"/>
              <a:t>(</a:t>
            </a:r>
            <a:r>
              <a:rPr lang="zh-CN" altLang="en-US" sz="2400" dirty="0" smtClean="0"/>
              <a:t>比如添加噪声</a:t>
            </a:r>
            <a:r>
              <a:rPr lang="en-US" altLang="zh-CN" sz="2400" dirty="0" smtClean="0"/>
              <a:t>)</a:t>
            </a:r>
            <a:r>
              <a:rPr lang="zh-CN" altLang="en-US" sz="2400" dirty="0" smtClean="0"/>
              <a:t>，使得即使有未经授权的第三方通过网络攻击等手段得到了数据，也很难将原始数据还原出来。</a:t>
            </a:r>
            <a:endParaRPr lang="en-US" altLang="zh-CN" sz="2400" dirty="0" smtClean="0"/>
          </a:p>
          <a:p>
            <a:pPr marL="1176480" indent="-457200">
              <a:buFont typeface="Wingdings" panose="05000000000000000000" pitchFamily="2" charset="2"/>
              <a:buChar char="Ø"/>
            </a:pPr>
            <a:r>
              <a:rPr lang="zh-CN" altLang="en-US" sz="2400" dirty="0"/>
              <a:t>基于</a:t>
            </a:r>
            <a:r>
              <a:rPr lang="zh-CN" altLang="en-US" sz="2400" dirty="0" smtClean="0"/>
              <a:t>政策的方法。此方法有政府强制执行，杜绝买卖数据等行为。</a:t>
            </a:r>
            <a:endParaRPr lang="zh-CN" altLang="en-US" sz="2400" dirty="0"/>
          </a:p>
        </p:txBody>
      </p:sp>
    </p:spTree>
    <p:extLst>
      <p:ext uri="{BB962C8B-B14F-4D97-AF65-F5344CB8AC3E}">
        <p14:creationId xmlns:p14="http://schemas.microsoft.com/office/powerpoint/2010/main" val="31235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02024"/>
            <a:ext cx="8305800" cy="1143000"/>
          </a:xfrm>
        </p:spPr>
        <p:txBody>
          <a:bodyPr/>
          <a:lstStyle/>
          <a:p>
            <a:pPr algn="ctr"/>
            <a:r>
              <a:rPr lang="zh-CN" altLang="en-US" dirty="0"/>
              <a:t>推荐系统的产生与发展</a:t>
            </a:r>
          </a:p>
        </p:txBody>
      </p:sp>
    </p:spTree>
    <p:extLst>
      <p:ext uri="{BB962C8B-B14F-4D97-AF65-F5344CB8AC3E}">
        <p14:creationId xmlns:p14="http://schemas.microsoft.com/office/powerpoint/2010/main" val="3468910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564904"/>
            <a:ext cx="8305800" cy="1143000"/>
          </a:xfrm>
        </p:spPr>
        <p:txBody>
          <a:bodyPr>
            <a:normAutofit/>
          </a:bodyPr>
          <a:lstStyle/>
          <a:p>
            <a:pPr algn="ctr"/>
            <a:r>
              <a:rPr lang="zh-CN" altLang="en-US" dirty="0"/>
              <a:t>推荐系统面临的</a:t>
            </a:r>
            <a:r>
              <a:rPr lang="zh-CN" altLang="en-US" dirty="0" smtClean="0"/>
              <a:t>挑战</a:t>
            </a:r>
            <a:endParaRPr lang="zh-CN" altLang="en-US" dirty="0"/>
          </a:p>
        </p:txBody>
      </p:sp>
    </p:spTree>
    <p:extLst>
      <p:ext uri="{BB962C8B-B14F-4D97-AF65-F5344CB8AC3E}">
        <p14:creationId xmlns:p14="http://schemas.microsoft.com/office/powerpoint/2010/main" val="13863778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对推荐系统的攻击</a:t>
            </a:r>
            <a:endParaRPr lang="zh-CN" altLang="en-US" dirty="0"/>
          </a:p>
        </p:txBody>
      </p:sp>
      <p:sp>
        <p:nvSpPr>
          <p:cNvPr id="3" name="内容占位符 2"/>
          <p:cNvSpPr>
            <a:spLocks noGrp="1"/>
          </p:cNvSpPr>
          <p:nvPr>
            <p:ph idx="1"/>
          </p:nvPr>
        </p:nvSpPr>
        <p:spPr/>
        <p:txBody>
          <a:bodyPr/>
          <a:lstStyle/>
          <a:p>
            <a:r>
              <a:rPr lang="zh-CN" altLang="en-US" dirty="0"/>
              <a:t>以上提到的</a:t>
            </a:r>
            <a:r>
              <a:rPr lang="zh-CN" altLang="en-US" dirty="0" smtClean="0"/>
              <a:t>推荐技术，尤其是协同过滤推荐技术，都有一个隐含的假设条件，那就是所有的用户都是善意的，但事实并非如此。</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254530"/>
            <a:ext cx="7032533" cy="3592021"/>
          </a:xfrm>
          <a:prstGeom prst="rect">
            <a:avLst/>
          </a:prstGeom>
        </p:spPr>
      </p:pic>
    </p:spTree>
    <p:extLst>
      <p:ext uri="{BB962C8B-B14F-4D97-AF65-F5344CB8AC3E}">
        <p14:creationId xmlns:p14="http://schemas.microsoft.com/office/powerpoint/2010/main" val="4211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935163"/>
            <a:ext cx="7273795" cy="4936874"/>
          </a:xfrm>
        </p:spPr>
      </p:pic>
    </p:spTree>
    <p:extLst>
      <p:ext uri="{BB962C8B-B14F-4D97-AF65-F5344CB8AC3E}">
        <p14:creationId xmlns:p14="http://schemas.microsoft.com/office/powerpoint/2010/main" val="871142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如何应对攻击</a:t>
            </a:r>
            <a:endParaRPr lang="zh-CN" altLang="en-US" dirty="0"/>
          </a:p>
        </p:txBody>
      </p:sp>
      <p:sp>
        <p:nvSpPr>
          <p:cNvPr id="5" name="内容占位符 4"/>
          <p:cNvSpPr>
            <a:spLocks noGrp="1"/>
          </p:cNvSpPr>
          <p:nvPr>
            <p:ph idx="1"/>
          </p:nvPr>
        </p:nvSpPr>
        <p:spPr/>
        <p:txBody>
          <a:bodyPr>
            <a:normAutofit lnSpcReduction="10000"/>
          </a:bodyPr>
          <a:lstStyle/>
          <a:p>
            <a:r>
              <a:rPr lang="zh-CN" altLang="en-US" dirty="0" smtClean="0"/>
              <a:t>对于推荐系统来说要识别所有的攻击是不可能的，也是没有必要的。</a:t>
            </a:r>
            <a:endParaRPr lang="en-US" altLang="zh-CN" dirty="0" smtClean="0"/>
          </a:p>
          <a:p>
            <a:r>
              <a:rPr lang="zh-CN" altLang="en-US" dirty="0"/>
              <a:t>对推荐</a:t>
            </a:r>
            <a:r>
              <a:rPr lang="zh-CN" altLang="en-US" dirty="0" smtClean="0"/>
              <a:t>系统的攻击分为两种                                       ：有效的和低效的，低效的攻                                           击很难检测出来，但它们的                                           攻击效果并不好，推荐系统                                            的任务是如何检测有效攻击                                              ，即扩大图中的阴影部分。</a:t>
            </a:r>
            <a:endParaRPr lang="en-US" altLang="zh-CN" dirty="0" smtClean="0"/>
          </a:p>
          <a:p>
            <a:r>
              <a:rPr lang="zh-CN" altLang="en-US" dirty="0" smtClean="0"/>
              <a:t>通过这种方法可以使得攻击                                           推荐系统变得代价太高而减                                           少推荐系统所受到的攻击</a:t>
            </a:r>
            <a:r>
              <a:rPr lang="en-US" altLang="zh-CN" dirty="0" smtClean="0"/>
              <a:t>.</a:t>
            </a:r>
            <a:endParaRPr lang="zh-CN" altLang="en-US" dirty="0"/>
          </a:p>
        </p:txBody>
      </p:sp>
      <p:pic>
        <p:nvPicPr>
          <p:cNvPr id="6"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573" y="2852936"/>
            <a:ext cx="4315427" cy="3772426"/>
          </a:xfrm>
          <a:prstGeom prst="rect">
            <a:avLst/>
          </a:prstGeom>
        </p:spPr>
      </p:pic>
    </p:spTree>
    <p:extLst>
      <p:ext uri="{BB962C8B-B14F-4D97-AF65-F5344CB8AC3E}">
        <p14:creationId xmlns:p14="http://schemas.microsoft.com/office/powerpoint/2010/main" val="22596225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偏好的获取与分析</a:t>
            </a:r>
            <a:endParaRPr lang="zh-CN" altLang="en-US" dirty="0"/>
          </a:p>
        </p:txBody>
      </p:sp>
      <p:sp>
        <p:nvSpPr>
          <p:cNvPr id="3" name="内容占位符 2"/>
          <p:cNvSpPr>
            <a:spLocks noGrp="1"/>
          </p:cNvSpPr>
          <p:nvPr>
            <p:ph idx="1"/>
          </p:nvPr>
        </p:nvSpPr>
        <p:spPr/>
        <p:txBody>
          <a:bodyPr/>
          <a:lstStyle/>
          <a:p>
            <a:r>
              <a:rPr lang="zh-CN" altLang="en-US" dirty="0" smtClean="0"/>
              <a:t>要进行推荐首先需要了解用户的偏好，但由于很多用户习惯于不对所购买的物品进行评价，所以这一数据并不容易得到。</a:t>
            </a:r>
            <a:endParaRPr lang="en-US" altLang="zh-CN" dirty="0" smtClean="0"/>
          </a:p>
          <a:p>
            <a:r>
              <a:rPr lang="zh-CN" altLang="en-US" dirty="0"/>
              <a:t>相对</a:t>
            </a:r>
            <a:r>
              <a:rPr lang="zh-CN" altLang="en-US" dirty="0" smtClean="0"/>
              <a:t>来说，隐式反馈信息</a:t>
            </a:r>
            <a:r>
              <a:rPr lang="en-US" altLang="zh-CN" dirty="0" smtClean="0"/>
              <a:t>(</a:t>
            </a:r>
            <a:r>
              <a:rPr lang="zh-CN" altLang="en-US" dirty="0" smtClean="0"/>
              <a:t>比如在购物网站上浏览过哪些商品，每个商品的停留时间等</a:t>
            </a:r>
            <a:r>
              <a:rPr lang="en-US" altLang="zh-CN" dirty="0" smtClean="0"/>
              <a:t>)</a:t>
            </a:r>
            <a:r>
              <a:rPr lang="zh-CN" altLang="en-US" dirty="0" smtClean="0"/>
              <a:t>更易获取，可以将这些加入到推荐技术所需的数据中。</a:t>
            </a:r>
            <a:endParaRPr lang="en-US" altLang="zh-CN" dirty="0" smtClean="0"/>
          </a:p>
          <a:p>
            <a:r>
              <a:rPr lang="zh-CN" altLang="en-US" dirty="0"/>
              <a:t>隐式</a:t>
            </a:r>
            <a:r>
              <a:rPr lang="zh-CN" altLang="en-US" dirty="0" smtClean="0"/>
              <a:t>反馈信息存在的问题之一在于没有负反馈信息。</a:t>
            </a:r>
            <a:endParaRPr lang="en-US" altLang="zh-CN" dirty="0" smtClean="0"/>
          </a:p>
          <a:p>
            <a:r>
              <a:rPr lang="zh-CN" altLang="en-US" dirty="0" smtClean="0"/>
              <a:t>除了被动的等待用户评价之外，推荐系统还应主动与用户进行交互，但需要用户提供哪些信息是一个挑战，如何在收集信息时不是用户反感是另外一个挑战。</a:t>
            </a:r>
            <a:endParaRPr lang="zh-CN" altLang="en-US" dirty="0"/>
          </a:p>
        </p:txBody>
      </p:sp>
    </p:spTree>
    <p:extLst>
      <p:ext uri="{BB962C8B-B14F-4D97-AF65-F5344CB8AC3E}">
        <p14:creationId xmlns:p14="http://schemas.microsoft.com/office/powerpoint/2010/main" val="11333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偏好的获取与分析</a:t>
            </a:r>
          </a:p>
        </p:txBody>
      </p:sp>
      <p:sp>
        <p:nvSpPr>
          <p:cNvPr id="3" name="内容占位符 2"/>
          <p:cNvSpPr>
            <a:spLocks noGrp="1"/>
          </p:cNvSpPr>
          <p:nvPr>
            <p:ph idx="1"/>
          </p:nvPr>
        </p:nvSpPr>
        <p:spPr/>
        <p:txBody>
          <a:bodyPr/>
          <a:lstStyle/>
          <a:p>
            <a:r>
              <a:rPr lang="zh-CN" altLang="en-US" dirty="0" smtClean="0"/>
              <a:t>推荐系统面临的另一个挑战是如何获取用户的性格和情绪。心理学上获得用户性格的方法是通过一个很长的问卷，但在推荐系统上这是不可行的，如何以非侵入式方法</a:t>
            </a:r>
            <a:r>
              <a:rPr lang="en-US" altLang="zh-CN" dirty="0" smtClean="0"/>
              <a:t>(</a:t>
            </a:r>
            <a:r>
              <a:rPr lang="zh-CN" altLang="en-US" dirty="0" smtClean="0"/>
              <a:t>用户不需要而外提供信息</a:t>
            </a:r>
            <a:r>
              <a:rPr lang="en-US" altLang="zh-CN" dirty="0" smtClean="0"/>
              <a:t>)</a:t>
            </a:r>
            <a:r>
              <a:rPr lang="zh-CN" altLang="en-US" dirty="0" smtClean="0"/>
              <a:t>获得用户的性格和情绪的研究仍在起步阶段。</a:t>
            </a:r>
            <a:endParaRPr lang="en-US" altLang="zh-CN" dirty="0" smtClean="0"/>
          </a:p>
          <a:p>
            <a:r>
              <a:rPr lang="zh-CN" altLang="en-US" dirty="0" smtClean="0"/>
              <a:t>大部分推荐技术面临的一个挑战在于冷启动问题，即一个新的推荐系统面对新的用户如何进行推荐。</a:t>
            </a:r>
            <a:endParaRPr lang="zh-CN" altLang="en-US" dirty="0"/>
          </a:p>
        </p:txBody>
      </p:sp>
    </p:spTree>
    <p:extLst>
      <p:ext uri="{BB962C8B-B14F-4D97-AF65-F5344CB8AC3E}">
        <p14:creationId xmlns:p14="http://schemas.microsoft.com/office/powerpoint/2010/main" val="381416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新的推荐任务</a:t>
            </a:r>
            <a:endParaRPr lang="zh-CN" altLang="en-US" dirty="0"/>
          </a:p>
        </p:txBody>
      </p:sp>
      <p:sp>
        <p:nvSpPr>
          <p:cNvPr id="3" name="内容占位符 2"/>
          <p:cNvSpPr>
            <a:spLocks noGrp="1"/>
          </p:cNvSpPr>
          <p:nvPr>
            <p:ph idx="1"/>
          </p:nvPr>
        </p:nvSpPr>
        <p:spPr/>
        <p:txBody>
          <a:bodyPr/>
          <a:lstStyle/>
          <a:p>
            <a:r>
              <a:rPr lang="zh-CN" altLang="en-US" dirty="0" smtClean="0"/>
              <a:t>推荐系统目前主要被用于推荐相对简单且廉价的物品，对于复杂的物品比如金融投资，人们更倾向于信赖专业的机构而非推荐系统，如何将推荐系统应用于这些新的领域也是现在推荐系统研究的热点之一。</a:t>
            </a:r>
            <a:endParaRPr lang="en-US" altLang="zh-CN" dirty="0" smtClean="0"/>
          </a:p>
          <a:p>
            <a:r>
              <a:rPr lang="zh-CN" altLang="en-US" dirty="0"/>
              <a:t>推荐</a:t>
            </a:r>
            <a:r>
              <a:rPr lang="zh-CN" altLang="en-US" dirty="0" smtClean="0"/>
              <a:t>系统每次推荐的结果并非一个物品，而是一个序列，这个序列如何进行排序同样是推荐系统面临的一个挑战。</a:t>
            </a:r>
            <a:endParaRPr lang="en-US" altLang="zh-CN" dirty="0" smtClean="0"/>
          </a:p>
          <a:p>
            <a:r>
              <a:rPr lang="zh-CN" altLang="en-US" dirty="0" smtClean="0"/>
              <a:t>在情境感知推荐中，如何获取用户的情境并根据情境推荐合适的物品，同时不会对用户造成干扰同样有大量的工作要做。</a:t>
            </a:r>
            <a:endParaRPr lang="zh-CN" altLang="en-US" dirty="0"/>
          </a:p>
        </p:txBody>
      </p:sp>
    </p:spTree>
    <p:extLst>
      <p:ext uri="{BB962C8B-B14F-4D97-AF65-F5344CB8AC3E}">
        <p14:creationId xmlns:p14="http://schemas.microsoft.com/office/powerpoint/2010/main" val="38873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32" y="2611511"/>
            <a:ext cx="3159646" cy="3159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492896"/>
            <a:ext cx="3509755" cy="3509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2617527"/>
            <a:ext cx="3209912" cy="320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0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推荐系统的产生与发展</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72816"/>
            <a:ext cx="3963861" cy="2975581"/>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02" y="3645024"/>
            <a:ext cx="4434871" cy="2881253"/>
          </a:xfrm>
          <a:prstGeom prst="rect">
            <a:avLst/>
          </a:prstGeom>
        </p:spPr>
      </p:pic>
      <p:pic>
        <p:nvPicPr>
          <p:cNvPr id="8" name="内容占位符 7" descr="屏幕剪辑"/>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75856" y="2478009"/>
            <a:ext cx="4652655" cy="3028145"/>
          </a:xfrm>
        </p:spPr>
      </p:pic>
    </p:spTree>
    <p:extLst>
      <p:ext uri="{BB962C8B-B14F-4D97-AF65-F5344CB8AC3E}">
        <p14:creationId xmlns:p14="http://schemas.microsoft.com/office/powerpoint/2010/main" val="97157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推荐系统的产生与发展</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1995</a:t>
            </a:r>
            <a:r>
              <a:rPr lang="zh-CN" altLang="en-US" dirty="0" smtClean="0">
                <a:latin typeface="Times New Roman" panose="02020603050405020304" pitchFamily="18" charset="0"/>
                <a:cs typeface="Times New Roman" panose="02020603050405020304" pitchFamily="18" charset="0"/>
              </a:rPr>
              <a:t>年美国人工智能协会</a:t>
            </a:r>
            <a:r>
              <a:rPr lang="en-US" altLang="zh-CN" dirty="0" smtClean="0">
                <a:latin typeface="Times New Roman" panose="02020603050405020304" pitchFamily="18" charset="0"/>
                <a:cs typeface="Times New Roman" panose="02020603050405020304" pitchFamily="18" charset="0"/>
              </a:rPr>
              <a:t>(AAAI)</a:t>
            </a:r>
            <a:r>
              <a:rPr lang="zh-CN" altLang="en-US" dirty="0">
                <a:latin typeface="Times New Roman" panose="02020603050405020304" pitchFamily="18" charset="0"/>
                <a:cs typeface="Times New Roman" panose="02020603050405020304" pitchFamily="18" charset="0"/>
              </a:rPr>
              <a:t>会议上，卡内基</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梅隆</a:t>
            </a:r>
            <a:r>
              <a:rPr lang="zh-CN" altLang="en-US" dirty="0" smtClean="0">
                <a:latin typeface="Times New Roman" panose="02020603050405020304" pitchFamily="18" charset="0"/>
                <a:cs typeface="Times New Roman" panose="02020603050405020304" pitchFamily="18" charset="0"/>
              </a:rPr>
              <a:t>大学的</a:t>
            </a:r>
            <a:r>
              <a:rPr lang="en-US" altLang="zh-CN" dirty="0" smtClean="0">
                <a:latin typeface="Times New Roman" panose="02020603050405020304" pitchFamily="18" charset="0"/>
                <a:cs typeface="Times New Roman" panose="02020603050405020304" pitchFamily="18" charset="0"/>
              </a:rPr>
              <a:t>Robert Armstrong</a:t>
            </a:r>
            <a:r>
              <a:rPr lang="zh-CN" altLang="en-US" dirty="0" smtClean="0">
                <a:latin typeface="Times New Roman" panose="02020603050405020304" pitchFamily="18" charset="0"/>
                <a:cs typeface="Times New Roman" panose="02020603050405020304" pitchFamily="18" charset="0"/>
              </a:rPr>
              <a:t>教授首先提出了推荐</a:t>
            </a:r>
            <a:r>
              <a:rPr lang="zh-CN" altLang="en-US" dirty="0">
                <a:latin typeface="Times New Roman" panose="02020603050405020304" pitchFamily="18" charset="0"/>
                <a:cs typeface="Times New Roman" panose="02020603050405020304" pitchFamily="18" charset="0"/>
              </a:rPr>
              <a:t>系统的</a:t>
            </a:r>
            <a:r>
              <a:rPr lang="zh-CN" altLang="en-US" dirty="0" smtClean="0">
                <a:latin typeface="Times New Roman" panose="02020603050405020304" pitchFamily="18" charset="0"/>
                <a:cs typeface="Times New Roman" panose="02020603050405020304" pitchFamily="18" charset="0"/>
              </a:rPr>
              <a:t>概念，并推出了推荐系统的原型</a:t>
            </a:r>
            <a:r>
              <a:rPr lang="en-US" altLang="zh-CN" dirty="0" smtClean="0">
                <a:latin typeface="Times New Roman" panose="02020603050405020304" pitchFamily="18" charset="0"/>
                <a:cs typeface="Times New Roman" panose="02020603050405020304" pitchFamily="18" charset="0"/>
              </a:rPr>
              <a:t>Web Watcher</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1996</a:t>
            </a:r>
            <a:r>
              <a:rPr lang="zh-CN" altLang="en-US" dirty="0" smtClean="0">
                <a:latin typeface="Times New Roman" panose="02020603050405020304" pitchFamily="18" charset="0"/>
                <a:cs typeface="Times New Roman" panose="02020603050405020304" pitchFamily="18" charset="0"/>
              </a:rPr>
              <a:t>年，雅虎推出了个性化入口</a:t>
            </a:r>
            <a:r>
              <a:rPr lang="en-US" altLang="zh-CN" dirty="0" err="1" smtClean="0">
                <a:latin typeface="Times New Roman" panose="02020603050405020304" pitchFamily="18" charset="0"/>
                <a:cs typeface="Times New Roman" panose="02020603050405020304" pitchFamily="18" charset="0"/>
              </a:rPr>
              <a:t>MyYahoo</a:t>
            </a:r>
            <a:r>
              <a:rPr lang="zh-CN" altLang="en-US" dirty="0" smtClean="0">
                <a:latin typeface="Times New Roman" panose="02020603050405020304" pitchFamily="18" charset="0"/>
                <a:cs typeface="Times New Roman" panose="02020603050405020304" pitchFamily="18" charset="0"/>
              </a:rPr>
              <a:t>，可以看作是第一个商用的推荐系统。</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2006</a:t>
            </a:r>
            <a:r>
              <a:rPr lang="zh-CN" altLang="en-US" dirty="0" smtClean="0">
                <a:latin typeface="Times New Roman" panose="02020603050405020304" pitchFamily="18" charset="0"/>
                <a:cs typeface="Times New Roman" panose="02020603050405020304" pitchFamily="18" charset="0"/>
              </a:rPr>
              <a:t>年，网飞</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Netfilx</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公司设立了</a:t>
            </a:r>
            <a:r>
              <a:rPr lang="en-US" altLang="zh-CN" dirty="0" err="1" smtClean="0">
                <a:latin typeface="Times New Roman" panose="02020603050405020304" pitchFamily="18" charset="0"/>
                <a:cs typeface="Times New Roman" panose="02020603050405020304" pitchFamily="18" charset="0"/>
              </a:rPr>
              <a:t>Netfilx</a:t>
            </a:r>
            <a:r>
              <a:rPr lang="en-US" altLang="zh-CN" dirty="0" smtClean="0">
                <a:latin typeface="Times New Roman" panose="02020603050405020304" pitchFamily="18" charset="0"/>
                <a:cs typeface="Times New Roman" panose="02020603050405020304" pitchFamily="18" charset="0"/>
              </a:rPr>
              <a:t> Prize</a:t>
            </a:r>
            <a:r>
              <a:rPr lang="zh-CN" altLang="en-US" dirty="0" smtClean="0">
                <a:latin typeface="Times New Roman" panose="02020603050405020304" pitchFamily="18" charset="0"/>
                <a:cs typeface="Times New Roman" panose="02020603050405020304" pitchFamily="18" charset="0"/>
              </a:rPr>
              <a:t>竞赛，公开了一部分数据，该数据集至今仍是常用的评估一个推荐算法是否有效的常用的数据集之一。</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近年来，各大电子商务网站都部署了推荐系统，有报告称，亚马逊网站</a:t>
            </a:r>
            <a:r>
              <a:rPr lang="en-US" altLang="zh-CN" dirty="0" smtClean="0">
                <a:latin typeface="Times New Roman" panose="02020603050405020304" pitchFamily="18" charset="0"/>
                <a:cs typeface="Times New Roman" panose="02020603050405020304" pitchFamily="18" charset="0"/>
              </a:rPr>
              <a:t>35%</a:t>
            </a:r>
            <a:r>
              <a:rPr lang="zh-CN" altLang="en-US" dirty="0" smtClean="0">
                <a:latin typeface="Times New Roman" panose="02020603050405020304" pitchFamily="18" charset="0"/>
                <a:cs typeface="Times New Roman" panose="02020603050405020304" pitchFamily="18" charset="0"/>
              </a:rPr>
              <a:t>的收入来源于推荐系统。</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288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推荐系统的产生与发展</a:t>
            </a:r>
          </a:p>
        </p:txBody>
      </p:sp>
      <p:sp>
        <p:nvSpPr>
          <p:cNvPr id="3" name="内容占位符 2"/>
          <p:cNvSpPr>
            <a:spLocks noGrp="1"/>
          </p:cNvSpPr>
          <p:nvPr>
            <p:ph idx="1"/>
          </p:nvPr>
        </p:nvSpPr>
        <p:spPr/>
        <p:txBody>
          <a:bodyPr>
            <a:normAutofit/>
          </a:bodyPr>
          <a:lstStyle/>
          <a:p>
            <a:r>
              <a:rPr lang="en-US" altLang="zh-CN" dirty="0" smtClean="0">
                <a:latin typeface="Times New Roman" panose="02020603050405020304" pitchFamily="18" charset="0"/>
                <a:cs typeface="Times New Roman" panose="02020603050405020304" pitchFamily="18" charset="0"/>
              </a:rPr>
              <a:t>2007</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ACM</a:t>
            </a:r>
            <a:r>
              <a:rPr lang="zh-CN" altLang="en-US" dirty="0" smtClean="0">
                <a:latin typeface="Times New Roman" panose="02020603050405020304" pitchFamily="18" charset="0"/>
                <a:cs typeface="Times New Roman" panose="02020603050405020304" pitchFamily="18" charset="0"/>
              </a:rPr>
              <a:t>推荐系统会议</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Recsys</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成立，</a:t>
            </a:r>
            <a:r>
              <a:rPr lang="zh-CN" altLang="en-US" dirty="0">
                <a:latin typeface="Times New Roman" panose="02020603050405020304" pitchFamily="18" charset="0"/>
                <a:cs typeface="Times New Roman" panose="02020603050405020304" pitchFamily="18" charset="0"/>
              </a:rPr>
              <a:t>该</a:t>
            </a:r>
            <a:r>
              <a:rPr lang="zh-CN" altLang="en-US" dirty="0" smtClean="0">
                <a:latin typeface="Times New Roman" panose="02020603050405020304" pitchFamily="18" charset="0"/>
                <a:cs typeface="Times New Roman" panose="02020603050405020304" pitchFamily="18" charset="0"/>
              </a:rPr>
              <a:t>会议是推荐系统技术研究和应用的顶级年度盛会。此外，数据库、信息系统、自适应系统等领域中更传统的大会也经常会包括以推荐系统为主题的会议。</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很多学术</a:t>
            </a:r>
            <a:r>
              <a:rPr lang="zh-CN" altLang="en-US" dirty="0">
                <a:latin typeface="Times New Roman" panose="02020603050405020304" pitchFamily="18" charset="0"/>
                <a:cs typeface="Times New Roman" panose="02020603050405020304" pitchFamily="18" charset="0"/>
              </a:rPr>
              <a:t>期刊</a:t>
            </a:r>
            <a:r>
              <a:rPr lang="zh-CN" altLang="en-US" dirty="0" smtClean="0">
                <a:latin typeface="Times New Roman" panose="02020603050405020304" pitchFamily="18" charset="0"/>
                <a:cs typeface="Times New Roman" panose="02020603050405020304" pitchFamily="18" charset="0"/>
              </a:rPr>
              <a:t>中已经包含推荐系统专刊，包括</a:t>
            </a:r>
            <a:r>
              <a:rPr lang="en-US" altLang="zh-CN" dirty="0" smtClean="0">
                <a:latin typeface="Times New Roman" panose="02020603050405020304" pitchFamily="18" charset="0"/>
                <a:cs typeface="Times New Roman" panose="02020603050405020304" pitchFamily="18" charset="0"/>
              </a:rPr>
              <a:t>《AI Communications》</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EEE Intelligent Systems》</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《International Journal of Electronic Commerce》</a:t>
            </a:r>
            <a:r>
              <a:rPr lang="zh-CN" altLang="en-US" dirty="0" smtClean="0">
                <a:latin typeface="Times New Roman" panose="02020603050405020304" pitchFamily="18" charset="0"/>
                <a:cs typeface="Times New Roman" panose="02020603050405020304" pitchFamily="18" charset="0"/>
              </a:rPr>
              <a:t>等。</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46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推荐系统的产生与发展</a:t>
            </a:r>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KDD CUP</a:t>
            </a:r>
            <a:r>
              <a:rPr lang="zh-CN" altLang="en-US" dirty="0">
                <a:latin typeface="Times New Roman" panose="02020603050405020304" pitchFamily="18" charset="0"/>
                <a:cs typeface="Times New Roman" panose="02020603050405020304" pitchFamily="18" charset="0"/>
              </a:rPr>
              <a:t>竞赛中</a:t>
            </a:r>
            <a:r>
              <a:rPr lang="en-US" altLang="zh-CN" dirty="0">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2012</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2014</a:t>
            </a:r>
            <a:r>
              <a:rPr lang="zh-CN" altLang="en-US" dirty="0">
                <a:latin typeface="Times New Roman" panose="02020603050405020304" pitchFamily="18" charset="0"/>
                <a:cs typeface="Times New Roman" panose="02020603050405020304" pitchFamily="18" charset="0"/>
              </a:rPr>
              <a:t>的题目都为推荐系统</a:t>
            </a:r>
            <a:r>
              <a:rPr lang="en-US" altLang="zh-CN" dirty="0">
                <a:latin typeface="Times New Roman" panose="02020603050405020304" pitchFamily="18" charset="0"/>
                <a:cs typeface="Times New Roman" panose="02020603050405020304" pitchFamily="18" charset="0"/>
              </a:rPr>
              <a:t>(2011</a:t>
            </a:r>
            <a:r>
              <a:rPr lang="zh-CN" altLang="en-US" dirty="0">
                <a:latin typeface="Times New Roman" panose="02020603050405020304" pitchFamily="18" charset="0"/>
                <a:cs typeface="Times New Roman" panose="02020603050405020304" pitchFamily="18" charset="0"/>
              </a:rPr>
              <a:t>：音乐评分预测和识别音乐是否被用户评分；</a:t>
            </a:r>
            <a:r>
              <a:rPr lang="en-US" altLang="zh-CN" dirty="0">
                <a:latin typeface="Times New Roman" panose="02020603050405020304" pitchFamily="18" charset="0"/>
                <a:cs typeface="Times New Roman" panose="02020603050405020304" pitchFamily="18" charset="0"/>
              </a:rPr>
              <a:t>2012</a:t>
            </a:r>
            <a:r>
              <a:rPr lang="zh-CN" altLang="en-US" dirty="0">
                <a:latin typeface="Times New Roman" panose="02020603050405020304" pitchFamily="18" charset="0"/>
                <a:cs typeface="Times New Roman" panose="02020603050405020304" pitchFamily="18" charset="0"/>
              </a:rPr>
              <a:t>：社交网络中的个性化推荐</a:t>
            </a:r>
            <a:r>
              <a:rPr lang="zh-CN" altLang="en-US" dirty="0" smtClean="0">
                <a:latin typeface="Times New Roman" panose="02020603050405020304" pitchFamily="18" charset="0"/>
                <a:cs typeface="Times New Roman" panose="02020603050405020304" pitchFamily="18" charset="0"/>
              </a:rPr>
              <a:t>系统和搜索</a:t>
            </a:r>
            <a:r>
              <a:rPr lang="zh-CN" altLang="en-US" dirty="0">
                <a:latin typeface="Times New Roman" panose="02020603050405020304" pitchFamily="18" charset="0"/>
                <a:cs typeface="Times New Roman" panose="02020603050405020304" pitchFamily="18" charset="0"/>
              </a:rPr>
              <a:t>广告系统的</a:t>
            </a:r>
            <a:r>
              <a:rPr lang="en-US" altLang="zh-CN" dirty="0" err="1">
                <a:latin typeface="Times New Roman" panose="02020603050405020304" pitchFamily="18" charset="0"/>
                <a:cs typeface="Times New Roman" panose="02020603050405020304" pitchFamily="18" charset="0"/>
              </a:rPr>
              <a:t>pTCR</a:t>
            </a:r>
            <a:r>
              <a:rPr lang="zh-CN" altLang="en-US" dirty="0">
                <a:latin typeface="Times New Roman" panose="02020603050405020304" pitchFamily="18" charset="0"/>
                <a:cs typeface="Times New Roman" panose="02020603050405020304" pitchFamily="18" charset="0"/>
              </a:rPr>
              <a:t>点击率预估；</a:t>
            </a:r>
            <a:r>
              <a:rPr lang="en-US" altLang="zh-CN" dirty="0">
                <a:latin typeface="Times New Roman" panose="02020603050405020304" pitchFamily="18" charset="0"/>
                <a:cs typeface="Times New Roman" panose="02020603050405020304" pitchFamily="18" charset="0"/>
              </a:rPr>
              <a:t>2014</a:t>
            </a:r>
            <a:r>
              <a:rPr lang="zh-CN" altLang="en-US" dirty="0">
                <a:latin typeface="Times New Roman" panose="02020603050405020304" pitchFamily="18" charset="0"/>
                <a:cs typeface="Times New Roman" panose="02020603050405020304" pitchFamily="18" charset="0"/>
              </a:rPr>
              <a:t>：帮助一个慈善网站识别出那些格外激动人心的项目</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09208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2407</TotalTime>
  <Words>3658</Words>
  <Application>Microsoft Office PowerPoint</Application>
  <PresentationFormat>全屏显示(4:3)</PresentationFormat>
  <Paragraphs>222</Paragraphs>
  <Slides>57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流畅</vt:lpstr>
      <vt:lpstr>Equation</vt:lpstr>
      <vt:lpstr>第一章 绪论</vt:lpstr>
      <vt:lpstr>本学期规划</vt:lpstr>
      <vt:lpstr>推荐系统待遇</vt:lpstr>
      <vt:lpstr>本章内容</vt:lpstr>
      <vt:lpstr>推荐系统的产生与发展</vt:lpstr>
      <vt:lpstr>推荐系统的产生与发展</vt:lpstr>
      <vt:lpstr>推荐系统的产生与发展</vt:lpstr>
      <vt:lpstr>推荐系统的产生与发展</vt:lpstr>
      <vt:lpstr>推荐系统的产生与发展</vt:lpstr>
      <vt:lpstr>推荐系统对商家的作用</vt:lpstr>
      <vt:lpstr>推荐系统对用户的作用</vt:lpstr>
      <vt:lpstr>推荐系统的结构</vt:lpstr>
      <vt:lpstr>推荐系统与搜索引擎</vt:lpstr>
      <vt:lpstr>推荐系统与搜索引擎</vt:lpstr>
      <vt:lpstr>马太效应</vt:lpstr>
      <vt:lpstr>长尾理论</vt:lpstr>
      <vt:lpstr>长尾理论</vt:lpstr>
      <vt:lpstr>推荐系统与搜索引擎</vt:lpstr>
      <vt:lpstr>推荐系统与搜索引擎</vt:lpstr>
      <vt:lpstr>推荐系统的数据和知识来源</vt:lpstr>
      <vt:lpstr>推荐系统的数据和知识来源</vt:lpstr>
      <vt:lpstr>推荐系统的数据和知识来源</vt:lpstr>
      <vt:lpstr>推荐系统的数据和知识来源</vt:lpstr>
      <vt:lpstr>推荐技术</vt:lpstr>
      <vt:lpstr>基于人口统计学的推荐技术</vt:lpstr>
      <vt:lpstr>基于内容的推荐技术</vt:lpstr>
      <vt:lpstr>不足之处1</vt:lpstr>
      <vt:lpstr>基于内容的推荐技术</vt:lpstr>
      <vt:lpstr>改进</vt:lpstr>
      <vt:lpstr>不足之处2</vt:lpstr>
      <vt:lpstr>协同过滤推荐技术</vt:lpstr>
      <vt:lpstr>基于邻域的推荐技术</vt:lpstr>
      <vt:lpstr>基于邻域的推荐缺点</vt:lpstr>
      <vt:lpstr>基于模型的推荐技术</vt:lpstr>
      <vt:lpstr>基于知识的推荐技术</vt:lpstr>
      <vt:lpstr>基于知识的推荐技术</vt:lpstr>
      <vt:lpstr>基于社区的推荐技术</vt:lpstr>
      <vt:lpstr>基于关联规则的推荐技术</vt:lpstr>
      <vt:lpstr>推荐系统与数据挖掘</vt:lpstr>
      <vt:lpstr>情境感知推荐技术</vt:lpstr>
      <vt:lpstr>不同推荐技术的比较</vt:lpstr>
      <vt:lpstr>混合推荐技术</vt:lpstr>
      <vt:lpstr>组合推荐技术</vt:lpstr>
      <vt:lpstr>推荐系统评估及常用数据集</vt:lpstr>
      <vt:lpstr>推荐系统评估及常用数据集</vt:lpstr>
      <vt:lpstr>推荐系统中的隐私问题</vt:lpstr>
      <vt:lpstr>推荐系统中的隐私问题</vt:lpstr>
      <vt:lpstr>推荐系统中的隐私问题</vt:lpstr>
      <vt:lpstr>隐私保护方法</vt:lpstr>
      <vt:lpstr>推荐系统面临的挑战</vt:lpstr>
      <vt:lpstr>对推荐系统的攻击</vt:lpstr>
      <vt:lpstr>PowerPoint 演示文稿</vt:lpstr>
      <vt:lpstr>如何应对攻击</vt:lpstr>
      <vt:lpstr>偏好的获取与分析</vt:lpstr>
      <vt:lpstr>偏好的获取与分析</vt:lpstr>
      <vt:lpstr>新的推荐任务</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绪论</dc:title>
  <dc:creator>jiecaozi</dc:creator>
  <cp:lastModifiedBy>jiecaozi</cp:lastModifiedBy>
  <cp:revision>92</cp:revision>
  <dcterms:created xsi:type="dcterms:W3CDTF">2019-02-08T03:17:28Z</dcterms:created>
  <dcterms:modified xsi:type="dcterms:W3CDTF">2019-02-25T09:15:07Z</dcterms:modified>
</cp:coreProperties>
</file>